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55" autoAdjust="0"/>
    <p:restoredTop sz="94660"/>
  </p:normalViewPr>
  <p:slideViewPr>
    <p:cSldViewPr>
      <p:cViewPr varScale="1">
        <p:scale>
          <a:sx n="70" d="100"/>
          <a:sy n="70" d="100"/>
        </p:scale>
        <p:origin x="-136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DAE6AFB0-2BBD-45D3-BC0C-AC2AA7CC55EF}" type="datetimeFigureOut">
              <a:rPr lang="ru-RU" smtClean="0"/>
              <a:t>28.01.2019</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E86BD836-A802-48D2-A752-CD142B08022C}" type="slidenum">
              <a:rPr lang="ru-RU" smtClean="0"/>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AE6AFB0-2BBD-45D3-BC0C-AC2AA7CC55EF}" type="datetimeFigureOut">
              <a:rPr lang="ru-RU" smtClean="0"/>
              <a:t>28.01.2019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86BD836-A802-48D2-A752-CD142B08022C}"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AE6AFB0-2BBD-45D3-BC0C-AC2AA7CC55EF}" type="datetimeFigureOut">
              <a:rPr lang="ru-RU" smtClean="0"/>
              <a:t>28.01.2019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86BD836-A802-48D2-A752-CD142B08022C}"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AE6AFB0-2BBD-45D3-BC0C-AC2AA7CC55EF}" type="datetimeFigureOut">
              <a:rPr lang="ru-RU" smtClean="0"/>
              <a:t>28.01.2019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86BD836-A802-48D2-A752-CD142B08022C}"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DAE6AFB0-2BBD-45D3-BC0C-AC2AA7CC55EF}" type="datetimeFigureOut">
              <a:rPr lang="ru-RU" smtClean="0"/>
              <a:t>28.01.2019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86BD836-A802-48D2-A752-CD142B08022C}" type="slidenum">
              <a:rPr lang="ru-RU" smtClean="0"/>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AE6AFB0-2BBD-45D3-BC0C-AC2AA7CC55EF}" type="datetimeFigureOut">
              <a:rPr lang="ru-RU" smtClean="0"/>
              <a:t>28.01.2019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86BD836-A802-48D2-A752-CD142B08022C}"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DAE6AFB0-2BBD-45D3-BC0C-AC2AA7CC55EF}" type="datetimeFigureOut">
              <a:rPr lang="ru-RU" smtClean="0"/>
              <a:t>28.01.2019</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E86BD836-A802-48D2-A752-CD142B08022C}"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DAE6AFB0-2BBD-45D3-BC0C-AC2AA7CC55EF}" type="datetimeFigureOut">
              <a:rPr lang="ru-RU" smtClean="0"/>
              <a:t>28.01.2019</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E86BD836-A802-48D2-A752-CD142B08022C}"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DAE6AFB0-2BBD-45D3-BC0C-AC2AA7CC55EF}" type="datetimeFigureOut">
              <a:rPr lang="ru-RU" smtClean="0"/>
              <a:t>28.01.2019</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E86BD836-A802-48D2-A752-CD142B08022C}" type="slidenum">
              <a:rPr lang="ru-RU" smtClean="0"/>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AE6AFB0-2BBD-45D3-BC0C-AC2AA7CC55EF}" type="datetimeFigureOut">
              <a:rPr lang="ru-RU" smtClean="0"/>
              <a:t>28.01.2019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86BD836-A802-48D2-A752-CD142B08022C}"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DAE6AFB0-2BBD-45D3-BC0C-AC2AA7CC55EF}" type="datetimeFigureOut">
              <a:rPr lang="ru-RU" smtClean="0"/>
              <a:t>28.01.2019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86BD836-A802-48D2-A752-CD142B08022C}" type="slidenum">
              <a:rPr lang="ru-RU" smtClean="0"/>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AE6AFB0-2BBD-45D3-BC0C-AC2AA7CC55EF}" type="datetimeFigureOut">
              <a:rPr lang="ru-RU" smtClean="0"/>
              <a:t>28.01.2019</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86BD836-A802-48D2-A752-CD142B08022C}" type="slidenum">
              <a:rPr lang="ru-RU" smtClean="0"/>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1340768"/>
            <a:ext cx="7992888" cy="4298032"/>
          </a:xfrm>
        </p:spPr>
        <p:txBody>
          <a:bodyPr>
            <a:normAutofit/>
          </a:bodyPr>
          <a:lstStyle/>
          <a:p>
            <a:pPr algn="ctr"/>
            <a:r>
              <a:rPr lang="ru-RU" dirty="0" smtClean="0"/>
              <a:t>Речевые игры </a:t>
            </a:r>
            <a:br>
              <a:rPr lang="ru-RU" dirty="0" smtClean="0"/>
            </a:br>
            <a:r>
              <a:rPr lang="ru-RU" dirty="0" smtClean="0"/>
              <a:t>и упражнения для детей средней группы</a:t>
            </a:r>
            <a:endParaRPr lang="ru-RU" dirty="0"/>
          </a:p>
        </p:txBody>
      </p:sp>
      <p:sp>
        <p:nvSpPr>
          <p:cNvPr id="3" name="Подзаголовок 2"/>
          <p:cNvSpPr>
            <a:spLocks noGrp="1"/>
          </p:cNvSpPr>
          <p:nvPr>
            <p:ph type="subTitle" idx="1"/>
          </p:nvPr>
        </p:nvSpPr>
        <p:spPr>
          <a:xfrm>
            <a:off x="971600" y="692696"/>
            <a:ext cx="6480048" cy="660500"/>
          </a:xfrm>
        </p:spPr>
        <p:txBody>
          <a:bodyPr>
            <a:normAutofit/>
          </a:bodyPr>
          <a:lstStyle/>
          <a:p>
            <a:r>
              <a:rPr lang="ru-RU" sz="2400" dirty="0" smtClean="0">
                <a:solidFill>
                  <a:schemeClr val="accent4">
                    <a:lumMod val="75000"/>
                  </a:schemeClr>
                </a:solidFill>
              </a:rPr>
              <a:t>Мастер класс учителя-логопеда</a:t>
            </a:r>
            <a:endParaRPr lang="ru-RU" sz="2400" dirty="0">
              <a:solidFill>
                <a:schemeClr val="accent4">
                  <a:lumMod val="75000"/>
                </a:schemeClr>
              </a:solidFill>
            </a:endParaRPr>
          </a:p>
        </p:txBody>
      </p:sp>
    </p:spTree>
    <p:extLst>
      <p:ext uri="{BB962C8B-B14F-4D97-AF65-F5344CB8AC3E}">
        <p14:creationId xmlns:p14="http://schemas.microsoft.com/office/powerpoint/2010/main" val="8724392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31640" y="332656"/>
            <a:ext cx="7488832" cy="5793507"/>
          </a:xfrm>
        </p:spPr>
        <p:txBody>
          <a:bodyPr/>
          <a:lstStyle/>
          <a:p>
            <a:r>
              <a:rPr lang="ru-RU" dirty="0"/>
              <a:t>Одним из пяти направлений ФГОС, </a:t>
            </a:r>
            <a:endParaRPr lang="ru-RU" dirty="0" smtClean="0"/>
          </a:p>
          <a:p>
            <a:pPr marL="36576" indent="0" algn="just">
              <a:buNone/>
            </a:pPr>
            <a:r>
              <a:rPr lang="ru-RU" dirty="0" smtClean="0"/>
              <a:t>в </a:t>
            </a:r>
            <a:r>
              <a:rPr lang="ru-RU" dirty="0"/>
              <a:t>соответствии с которыми мы сейчас строим свою работу, является речевое развитие</a:t>
            </a:r>
            <a:r>
              <a:rPr lang="ru-RU" dirty="0" smtClean="0"/>
              <a:t>.</a:t>
            </a:r>
          </a:p>
          <a:p>
            <a:pPr marL="36576" indent="0" algn="just">
              <a:buNone/>
            </a:pPr>
            <a:endParaRPr lang="ru-RU" dirty="0"/>
          </a:p>
          <a:p>
            <a:pPr marL="36576" indent="0" algn="just">
              <a:buNone/>
            </a:pPr>
            <a:r>
              <a:rPr lang="ru-RU" dirty="0" smtClean="0"/>
              <a:t>Речевые игры:</a:t>
            </a:r>
          </a:p>
          <a:p>
            <a:pPr algn="just">
              <a:buFontTx/>
              <a:buChar char="-"/>
            </a:pPr>
            <a:r>
              <a:rPr lang="ru-RU" b="1" i="1" dirty="0" smtClean="0">
                <a:solidFill>
                  <a:schemeClr val="accent3">
                    <a:lumMod val="50000"/>
                  </a:schemeClr>
                </a:solidFill>
              </a:rPr>
              <a:t>Я </a:t>
            </a:r>
            <a:r>
              <a:rPr lang="ru-RU" b="1" i="1" dirty="0">
                <a:solidFill>
                  <a:schemeClr val="accent3">
                    <a:lumMod val="50000"/>
                  </a:schemeClr>
                </a:solidFill>
              </a:rPr>
              <a:t>знаю пять </a:t>
            </a:r>
            <a:r>
              <a:rPr lang="ru-RU" b="1" i="1" dirty="0" smtClean="0">
                <a:solidFill>
                  <a:schemeClr val="accent3">
                    <a:lumMod val="50000"/>
                  </a:schemeClr>
                </a:solidFill>
              </a:rPr>
              <a:t>названий</a:t>
            </a:r>
          </a:p>
          <a:p>
            <a:pPr algn="just">
              <a:buFontTx/>
              <a:buChar char="-"/>
            </a:pPr>
            <a:endParaRPr lang="ru-RU" b="1" i="1" dirty="0" smtClean="0">
              <a:solidFill>
                <a:schemeClr val="accent3">
                  <a:lumMod val="50000"/>
                </a:schemeClr>
              </a:solidFill>
            </a:endParaRPr>
          </a:p>
          <a:p>
            <a:pPr algn="just">
              <a:buFontTx/>
              <a:buChar char="-"/>
            </a:pPr>
            <a:r>
              <a:rPr lang="ru-RU" b="1" i="1" dirty="0">
                <a:solidFill>
                  <a:schemeClr val="accent3">
                    <a:lumMod val="50000"/>
                  </a:schemeClr>
                </a:solidFill>
              </a:rPr>
              <a:t>Назови одним </a:t>
            </a:r>
            <a:r>
              <a:rPr lang="ru-RU" b="1" i="1" dirty="0" smtClean="0">
                <a:solidFill>
                  <a:schemeClr val="accent3">
                    <a:lumMod val="50000"/>
                  </a:schemeClr>
                </a:solidFill>
              </a:rPr>
              <a:t>словом</a:t>
            </a:r>
          </a:p>
          <a:p>
            <a:pPr algn="just">
              <a:buFontTx/>
              <a:buChar char="-"/>
            </a:pPr>
            <a:endParaRPr lang="ru-RU" dirty="0" smtClean="0"/>
          </a:p>
          <a:p>
            <a:pPr marL="36576" indent="0" algn="just">
              <a:buNone/>
            </a:pPr>
            <a:endParaRPr lang="ru-RU" dirty="0"/>
          </a:p>
        </p:txBody>
      </p:sp>
    </p:spTree>
    <p:extLst>
      <p:ext uri="{BB962C8B-B14F-4D97-AF65-F5344CB8AC3E}">
        <p14:creationId xmlns:p14="http://schemas.microsoft.com/office/powerpoint/2010/main" val="97581605"/>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03648" y="332656"/>
            <a:ext cx="7344816" cy="5793507"/>
          </a:xfrm>
        </p:spPr>
        <p:txBody>
          <a:bodyPr/>
          <a:lstStyle/>
          <a:p>
            <a:pPr algn="ctr"/>
            <a:endParaRPr lang="ru-RU" dirty="0" smtClean="0">
              <a:solidFill>
                <a:srgbClr val="00B0F0"/>
              </a:solidFill>
            </a:endParaRPr>
          </a:p>
          <a:p>
            <a:pPr algn="ctr"/>
            <a:endParaRPr lang="ru-RU" dirty="0">
              <a:solidFill>
                <a:srgbClr val="00B0F0"/>
              </a:solidFill>
            </a:endParaRPr>
          </a:p>
          <a:p>
            <a:pPr algn="ctr"/>
            <a:endParaRPr lang="ru-RU" dirty="0" smtClean="0">
              <a:solidFill>
                <a:srgbClr val="00B0F0"/>
              </a:solidFill>
            </a:endParaRPr>
          </a:p>
          <a:p>
            <a:pPr algn="ctr"/>
            <a:endParaRPr lang="ru-RU" dirty="0">
              <a:solidFill>
                <a:srgbClr val="00B0F0"/>
              </a:solidFill>
            </a:endParaRPr>
          </a:p>
          <a:p>
            <a:pPr marL="82296" indent="0" algn="ctr">
              <a:buNone/>
            </a:pPr>
            <a:r>
              <a:rPr lang="ru-RU" sz="4000" b="1" dirty="0" smtClean="0">
                <a:solidFill>
                  <a:schemeClr val="accent2">
                    <a:lumMod val="75000"/>
                  </a:schemeClr>
                </a:solidFill>
              </a:rPr>
              <a:t>Игры на развитие </a:t>
            </a:r>
            <a:r>
              <a:rPr lang="ru-RU" sz="4000" b="1" dirty="0">
                <a:solidFill>
                  <a:schemeClr val="accent2">
                    <a:lumMod val="75000"/>
                  </a:schemeClr>
                </a:solidFill>
              </a:rPr>
              <a:t>фонематического </a:t>
            </a:r>
            <a:r>
              <a:rPr lang="ru-RU" sz="4000" b="1" dirty="0" smtClean="0">
                <a:solidFill>
                  <a:schemeClr val="accent2">
                    <a:lumMod val="75000"/>
                  </a:schemeClr>
                </a:solidFill>
              </a:rPr>
              <a:t>слуха:</a:t>
            </a:r>
          </a:p>
          <a:p>
            <a:pPr algn="ctr"/>
            <a:endParaRPr lang="ru-RU" dirty="0"/>
          </a:p>
          <a:p>
            <a:pPr algn="ctr"/>
            <a:endParaRPr lang="ru-RU" dirty="0"/>
          </a:p>
        </p:txBody>
      </p:sp>
    </p:spTree>
    <p:extLst>
      <p:ext uri="{BB962C8B-B14F-4D97-AF65-F5344CB8AC3E}">
        <p14:creationId xmlns:p14="http://schemas.microsoft.com/office/powerpoint/2010/main" val="3902338491"/>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404664"/>
            <a:ext cx="7848872" cy="5721499"/>
          </a:xfrm>
        </p:spPr>
        <p:txBody>
          <a:bodyPr>
            <a:normAutofit fontScale="85000" lnSpcReduction="20000"/>
          </a:bodyPr>
          <a:lstStyle/>
          <a:p>
            <a:pPr marL="82296" indent="0" algn="ctr">
              <a:buNone/>
            </a:pPr>
            <a:r>
              <a:rPr lang="ru-RU" sz="3300" b="1" dirty="0" smtClean="0">
                <a:solidFill>
                  <a:schemeClr val="accent2">
                    <a:lumMod val="75000"/>
                  </a:schemeClr>
                </a:solidFill>
              </a:rPr>
              <a:t>Игра «Возьми игрушку»</a:t>
            </a:r>
            <a:endParaRPr lang="ru-RU" sz="3300" b="1" dirty="0">
              <a:solidFill>
                <a:schemeClr val="accent2">
                  <a:lumMod val="75000"/>
                </a:schemeClr>
              </a:solidFill>
            </a:endParaRPr>
          </a:p>
          <a:p>
            <a:pPr marL="82296" indent="0" algn="just">
              <a:buNone/>
            </a:pPr>
            <a:r>
              <a:rPr lang="ru-RU" b="1" dirty="0" smtClean="0">
                <a:solidFill>
                  <a:schemeClr val="accent5">
                    <a:lumMod val="50000"/>
                  </a:schemeClr>
                </a:solidFill>
              </a:rPr>
              <a:t>        Наглядный </a:t>
            </a:r>
            <a:r>
              <a:rPr lang="ru-RU" b="1" dirty="0">
                <a:solidFill>
                  <a:schemeClr val="accent5">
                    <a:lumMod val="50000"/>
                  </a:schemeClr>
                </a:solidFill>
              </a:rPr>
              <a:t>материал.</a:t>
            </a:r>
            <a:r>
              <a:rPr lang="ru-RU" dirty="0">
                <a:solidFill>
                  <a:schemeClr val="accent5">
                    <a:lumMod val="50000"/>
                  </a:schemeClr>
                </a:solidFill>
              </a:rPr>
              <a:t> Игрушки или предметы, названия которых состоят из 3-4 слогов: крокодил, Буратино, Чебурашка, </a:t>
            </a:r>
            <a:r>
              <a:rPr lang="ru-RU" dirty="0" err="1">
                <a:solidFill>
                  <a:schemeClr val="accent5">
                    <a:lumMod val="50000"/>
                  </a:schemeClr>
                </a:solidFill>
              </a:rPr>
              <a:t>Дюймовочка</a:t>
            </a:r>
            <a:r>
              <a:rPr lang="ru-RU" dirty="0">
                <a:solidFill>
                  <a:schemeClr val="accent5">
                    <a:lumMod val="50000"/>
                  </a:schemeClr>
                </a:solidFill>
              </a:rPr>
              <a:t> и пр.</a:t>
            </a:r>
          </a:p>
          <a:p>
            <a:pPr marL="82296" indent="0" algn="just">
              <a:buNone/>
            </a:pPr>
            <a:r>
              <a:rPr lang="ru-RU" dirty="0" smtClean="0">
                <a:solidFill>
                  <a:schemeClr val="accent5">
                    <a:lumMod val="50000"/>
                  </a:schemeClr>
                </a:solidFill>
              </a:rPr>
              <a:t>         Дети </a:t>
            </a:r>
            <a:r>
              <a:rPr lang="ru-RU" dirty="0">
                <a:solidFill>
                  <a:schemeClr val="accent5">
                    <a:lumMod val="50000"/>
                  </a:schemeClr>
                </a:solidFill>
              </a:rPr>
              <a:t>сидят полукругом перед столом, на котором разложены игрушки. Воспитатель шепотом называет один из предметов, лежащих на столе, рядом сидящему ребёнку, тот так же, шепотом, должен назвать его соседу. Слово передается по цепочке. Ребенок, который услышал слово последним, встает, подходит к столу, отыскивает данный предмет и громко называет его.</a:t>
            </a:r>
          </a:p>
          <a:p>
            <a:pPr marL="82296" indent="0" algn="just">
              <a:buNone/>
            </a:pPr>
            <a:r>
              <a:rPr lang="ru-RU" dirty="0" smtClean="0">
                <a:solidFill>
                  <a:schemeClr val="accent5">
                    <a:lumMod val="50000"/>
                  </a:schemeClr>
                </a:solidFill>
              </a:rPr>
              <a:t>        Воспитатель </a:t>
            </a:r>
            <a:r>
              <a:rPr lang="ru-RU" dirty="0">
                <a:solidFill>
                  <a:schemeClr val="accent5">
                    <a:lumMod val="50000"/>
                  </a:schemeClr>
                </a:solidFill>
              </a:rPr>
              <a:t>следит, чтобы все дети, произнося слова шепотом, выговаривали их достаточно отчетливо.</a:t>
            </a:r>
          </a:p>
          <a:p>
            <a:endParaRPr lang="ru-RU" dirty="0"/>
          </a:p>
        </p:txBody>
      </p:sp>
    </p:spTree>
    <p:extLst>
      <p:ext uri="{BB962C8B-B14F-4D97-AF65-F5344CB8AC3E}">
        <p14:creationId xmlns:p14="http://schemas.microsoft.com/office/powerpoint/2010/main" val="2984890684"/>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260648"/>
            <a:ext cx="7848872" cy="5865515"/>
          </a:xfrm>
        </p:spPr>
        <p:txBody>
          <a:bodyPr>
            <a:normAutofit fontScale="70000" lnSpcReduction="20000"/>
          </a:bodyPr>
          <a:lstStyle/>
          <a:p>
            <a:pPr marL="82296" indent="0" algn="ctr">
              <a:buNone/>
            </a:pPr>
            <a:r>
              <a:rPr lang="ru-RU" sz="4000" b="1" dirty="0" smtClean="0">
                <a:solidFill>
                  <a:schemeClr val="accent5">
                    <a:lumMod val="60000"/>
                    <a:lumOff val="40000"/>
                  </a:schemeClr>
                </a:solidFill>
              </a:rPr>
              <a:t>Игра: «Будь внимательным»</a:t>
            </a:r>
            <a:endParaRPr lang="ru-RU" sz="4000" b="1" dirty="0">
              <a:solidFill>
                <a:schemeClr val="accent5">
                  <a:lumMod val="60000"/>
                  <a:lumOff val="40000"/>
                </a:schemeClr>
              </a:solidFill>
            </a:endParaRPr>
          </a:p>
          <a:p>
            <a:pPr marL="82296" indent="0" algn="just">
              <a:buNone/>
            </a:pPr>
            <a:r>
              <a:rPr lang="ru-RU" dirty="0" smtClean="0">
                <a:solidFill>
                  <a:schemeClr val="accent5">
                    <a:lumMod val="50000"/>
                  </a:schemeClr>
                </a:solidFill>
              </a:rPr>
              <a:t>         Воспитатель </a:t>
            </a:r>
            <a:r>
              <a:rPr lang="ru-RU" dirty="0">
                <a:solidFill>
                  <a:schemeClr val="accent5">
                    <a:lumMod val="50000"/>
                  </a:schemeClr>
                </a:solidFill>
              </a:rPr>
              <a:t>спрашивает у детей, можно ли ездить на машине, затем он просит их перечислить, на чем еще можно ездить. Дети перечисляют: "На автобусе, троллейбусе, трамвае" и т. д.</a:t>
            </a:r>
          </a:p>
          <a:p>
            <a:pPr marL="82296" indent="0" algn="just">
              <a:buNone/>
            </a:pPr>
            <a:r>
              <a:rPr lang="ru-RU" dirty="0" smtClean="0">
                <a:solidFill>
                  <a:schemeClr val="accent5">
                    <a:lumMod val="50000"/>
                  </a:schemeClr>
                </a:solidFill>
              </a:rPr>
              <a:t>        После </a:t>
            </a:r>
            <a:r>
              <a:rPr lang="ru-RU" dirty="0">
                <a:solidFill>
                  <a:schemeClr val="accent5">
                    <a:lumMod val="50000"/>
                  </a:schemeClr>
                </a:solidFill>
              </a:rPr>
              <a:t>этого воспитатель читает рассказ и предлагает детям хлопать в ладоши, когда они услышат названия средств передвижения:</a:t>
            </a:r>
          </a:p>
          <a:p>
            <a:pPr marL="82296" indent="0" algn="just">
              <a:buNone/>
            </a:pPr>
            <a:r>
              <a:rPr lang="ru-RU" i="1" dirty="0" smtClean="0">
                <a:solidFill>
                  <a:schemeClr val="accent5">
                    <a:lumMod val="50000"/>
                  </a:schemeClr>
                </a:solidFill>
              </a:rPr>
              <a:t>       "</a:t>
            </a:r>
            <a:r>
              <a:rPr lang="ru-RU" i="1" dirty="0">
                <a:solidFill>
                  <a:schemeClr val="accent5">
                    <a:lumMod val="50000"/>
                  </a:schemeClr>
                </a:solidFill>
              </a:rPr>
              <a:t>В воскресенье Костя и Света собрались к бабушке на дачу. Они сели в троллейбус и поехали на вокзал. Света и Костя устроились около окна и с интересом смотрели, что делается вокруг. Вот мимо них проехала машина. На остановке их обогнал автобус. В детском парке мальчики катались на велосипедах. На вокзале мама купила билеты. Вскоре подошел электропоезд, и они сели в вагон. На даче их встретила бабушка".</a:t>
            </a:r>
            <a:endParaRPr lang="ru-RU" dirty="0">
              <a:solidFill>
                <a:schemeClr val="accent5">
                  <a:lumMod val="50000"/>
                </a:schemeClr>
              </a:solidFill>
            </a:endParaRPr>
          </a:p>
          <a:p>
            <a:pPr marL="82296" indent="0" algn="just">
              <a:buNone/>
            </a:pPr>
            <a:r>
              <a:rPr lang="ru-RU" dirty="0" smtClean="0">
                <a:solidFill>
                  <a:schemeClr val="accent5">
                    <a:lumMod val="50000"/>
                  </a:schemeClr>
                </a:solidFill>
              </a:rPr>
              <a:t>       Воспитатель </a:t>
            </a:r>
            <a:r>
              <a:rPr lang="ru-RU" dirty="0">
                <a:solidFill>
                  <a:schemeClr val="accent5">
                    <a:lumMod val="50000"/>
                  </a:schemeClr>
                </a:solidFill>
              </a:rPr>
              <a:t>читает медленно, выделяя голосом нужные слова.</a:t>
            </a:r>
          </a:p>
        </p:txBody>
      </p:sp>
    </p:spTree>
    <p:extLst>
      <p:ext uri="{BB962C8B-B14F-4D97-AF65-F5344CB8AC3E}">
        <p14:creationId xmlns:p14="http://schemas.microsoft.com/office/powerpoint/2010/main" val="1526080455"/>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260648"/>
            <a:ext cx="7920880" cy="5865515"/>
          </a:xfrm>
        </p:spPr>
        <p:txBody>
          <a:bodyPr>
            <a:normAutofit fontScale="70000" lnSpcReduction="20000"/>
          </a:bodyPr>
          <a:lstStyle/>
          <a:p>
            <a:pPr marL="82296" indent="0" algn="ctr">
              <a:buNone/>
            </a:pPr>
            <a:r>
              <a:rPr lang="ru-RU" sz="4000" b="1" dirty="0" smtClean="0">
                <a:solidFill>
                  <a:schemeClr val="accent5">
                    <a:lumMod val="60000"/>
                    <a:lumOff val="40000"/>
                  </a:schemeClr>
                </a:solidFill>
              </a:rPr>
              <a:t>Игра: «Найди ошибку»</a:t>
            </a:r>
            <a:endParaRPr lang="ru-RU" sz="4000" b="1" dirty="0">
              <a:solidFill>
                <a:schemeClr val="accent5">
                  <a:lumMod val="60000"/>
                  <a:lumOff val="40000"/>
                </a:schemeClr>
              </a:solidFill>
            </a:endParaRPr>
          </a:p>
          <a:p>
            <a:pPr marL="82296" indent="0" algn="just">
              <a:buNone/>
            </a:pPr>
            <a:r>
              <a:rPr lang="ru-RU" b="1" dirty="0" smtClean="0">
                <a:solidFill>
                  <a:schemeClr val="accent5">
                    <a:lumMod val="50000"/>
                  </a:schemeClr>
                </a:solidFill>
              </a:rPr>
              <a:t>          Наглядный </a:t>
            </a:r>
            <a:r>
              <a:rPr lang="ru-RU" b="1" dirty="0">
                <a:solidFill>
                  <a:schemeClr val="accent5">
                    <a:lumMod val="50000"/>
                  </a:schemeClr>
                </a:solidFill>
              </a:rPr>
              <a:t>материал.</a:t>
            </a:r>
            <a:r>
              <a:rPr lang="ru-RU" dirty="0">
                <a:solidFill>
                  <a:schemeClr val="accent5">
                    <a:lumMod val="50000"/>
                  </a:schemeClr>
                </a:solidFill>
              </a:rPr>
              <a:t> Игрушки: коза, корова, собака, курица, лошадь, ежик и др.</a:t>
            </a:r>
          </a:p>
          <a:p>
            <a:pPr marL="82296" indent="0" algn="just">
              <a:buNone/>
            </a:pPr>
            <a:r>
              <a:rPr lang="ru-RU" dirty="0" smtClean="0">
                <a:solidFill>
                  <a:schemeClr val="accent5">
                    <a:lumMod val="50000"/>
                  </a:schemeClr>
                </a:solidFill>
              </a:rPr>
              <a:t>          Воспитатель </a:t>
            </a:r>
            <a:r>
              <a:rPr lang="ru-RU" dirty="0">
                <a:solidFill>
                  <a:schemeClr val="accent5">
                    <a:lumMod val="50000"/>
                  </a:schemeClr>
                </a:solidFill>
              </a:rPr>
              <a:t>показывает игрушку и называет заведомо неправильно действие, которое якобы производит это животное.</a:t>
            </a:r>
          </a:p>
          <a:p>
            <a:pPr marL="82296" indent="0" algn="just">
              <a:buNone/>
            </a:pPr>
            <a:r>
              <a:rPr lang="ru-RU" dirty="0" smtClean="0">
                <a:solidFill>
                  <a:schemeClr val="accent5">
                    <a:lumMod val="50000"/>
                  </a:schemeClr>
                </a:solidFill>
              </a:rPr>
              <a:t>          Дети </a:t>
            </a:r>
            <a:r>
              <a:rPr lang="ru-RU" dirty="0">
                <a:solidFill>
                  <a:schemeClr val="accent5">
                    <a:lumMod val="50000"/>
                  </a:schemeClr>
                </a:solidFill>
              </a:rPr>
              <a:t>должны ответить, правильно это или нет, а потом перечислить те действия, которые на самом деле может совершать данное животное. Например, воспитатель говорит: "коза читает. Может коза, читать?" Дети отвечают: "Нет!" - "А что может делать коза?" - спрашивает тогда воспитатель и показывает игрушку. Дети перечисляют: ходить, бодаться, щипать травку. Затем детям могут быть предложены следующие и подобные им словосочетания: корова лает, собака поет, курица мяукает, лошадь пищит, ежик летает и пр. </a:t>
            </a:r>
            <a:r>
              <a:rPr lang="ru-RU" dirty="0" smtClean="0">
                <a:solidFill>
                  <a:schemeClr val="accent5">
                    <a:lumMod val="50000"/>
                  </a:schemeClr>
                </a:solidFill>
              </a:rPr>
              <a:t>     Воспитатель </a:t>
            </a:r>
            <a:r>
              <a:rPr lang="ru-RU" dirty="0">
                <a:solidFill>
                  <a:schemeClr val="accent5">
                    <a:lumMod val="50000"/>
                  </a:schemeClr>
                </a:solidFill>
              </a:rPr>
              <a:t>следит, чтобы дети внимательно слушали правильно называли действия, которые могут совершать животные, четко и чисто произносили слова.</a:t>
            </a:r>
          </a:p>
        </p:txBody>
      </p:sp>
    </p:spTree>
    <p:extLst>
      <p:ext uri="{BB962C8B-B14F-4D97-AF65-F5344CB8AC3E}">
        <p14:creationId xmlns:p14="http://schemas.microsoft.com/office/powerpoint/2010/main" val="179111859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116632"/>
            <a:ext cx="7848872" cy="6552728"/>
          </a:xfrm>
        </p:spPr>
        <p:txBody>
          <a:bodyPr>
            <a:normAutofit fontScale="55000" lnSpcReduction="20000"/>
          </a:bodyPr>
          <a:lstStyle/>
          <a:p>
            <a:pPr algn="ctr"/>
            <a:endParaRPr lang="ru-RU" b="1" dirty="0" smtClean="0">
              <a:solidFill>
                <a:schemeClr val="accent2">
                  <a:lumMod val="60000"/>
                  <a:lumOff val="40000"/>
                </a:schemeClr>
              </a:solidFill>
            </a:endParaRPr>
          </a:p>
          <a:p>
            <a:pPr marL="82296" indent="0" algn="ctr">
              <a:buNone/>
            </a:pPr>
            <a:r>
              <a:rPr lang="ru-RU" sz="5100" b="1" dirty="0" smtClean="0">
                <a:solidFill>
                  <a:schemeClr val="accent5">
                    <a:lumMod val="60000"/>
                    <a:lumOff val="40000"/>
                  </a:schemeClr>
                </a:solidFill>
              </a:rPr>
              <a:t>Игра: «Где </a:t>
            </a:r>
            <a:r>
              <a:rPr lang="ru-RU" sz="5100" b="1" dirty="0">
                <a:solidFill>
                  <a:schemeClr val="accent5">
                    <a:lumMod val="60000"/>
                    <a:lumOff val="40000"/>
                  </a:schemeClr>
                </a:solidFill>
              </a:rPr>
              <a:t>что лежит</a:t>
            </a:r>
            <a:r>
              <a:rPr lang="ru-RU" sz="5100" b="1" dirty="0" smtClean="0">
                <a:solidFill>
                  <a:schemeClr val="accent5">
                    <a:lumMod val="60000"/>
                    <a:lumOff val="40000"/>
                  </a:schemeClr>
                </a:solidFill>
              </a:rPr>
              <a:t>?»</a:t>
            </a:r>
            <a:endParaRPr lang="ru-RU" sz="5100" b="1" dirty="0">
              <a:solidFill>
                <a:schemeClr val="accent5">
                  <a:lumMod val="60000"/>
                  <a:lumOff val="40000"/>
                </a:schemeClr>
              </a:solidFill>
            </a:endParaRPr>
          </a:p>
          <a:p>
            <a:pPr marL="82296" indent="0" algn="just">
              <a:buNone/>
            </a:pPr>
            <a:r>
              <a:rPr lang="ru-RU" b="1" dirty="0" smtClean="0">
                <a:solidFill>
                  <a:schemeClr val="accent5">
                    <a:lumMod val="50000"/>
                  </a:schemeClr>
                </a:solidFill>
              </a:rPr>
              <a:t>         Наглядный </a:t>
            </a:r>
            <a:r>
              <a:rPr lang="ru-RU" b="1" dirty="0">
                <a:solidFill>
                  <a:schemeClr val="accent5">
                    <a:lumMod val="50000"/>
                  </a:schemeClr>
                </a:solidFill>
              </a:rPr>
              <a:t>материал.</a:t>
            </a:r>
            <a:r>
              <a:rPr lang="ru-RU" dirty="0">
                <a:solidFill>
                  <a:schemeClr val="accent5">
                    <a:lumMod val="50000"/>
                  </a:schemeClr>
                </a:solidFill>
              </a:rPr>
              <a:t> Хлебница, сахарница, мыльница, салатница, </a:t>
            </a:r>
            <a:r>
              <a:rPr lang="ru-RU" dirty="0" err="1">
                <a:solidFill>
                  <a:schemeClr val="accent5">
                    <a:lumMod val="50000"/>
                  </a:schemeClr>
                </a:solidFill>
              </a:rPr>
              <a:t>конфетница</a:t>
            </a:r>
            <a:r>
              <a:rPr lang="ru-RU" dirty="0">
                <a:solidFill>
                  <a:schemeClr val="accent5">
                    <a:lumMod val="50000"/>
                  </a:schemeClr>
                </a:solidFill>
              </a:rPr>
              <a:t>, чернильница.</a:t>
            </a:r>
          </a:p>
          <a:p>
            <a:pPr marL="82296" indent="0" algn="just">
              <a:buNone/>
            </a:pPr>
            <a:r>
              <a:rPr lang="ru-RU" dirty="0" smtClean="0">
                <a:solidFill>
                  <a:schemeClr val="accent5">
                    <a:lumMod val="50000"/>
                  </a:schemeClr>
                </a:solidFill>
              </a:rPr>
              <a:t>          Воспитатель </a:t>
            </a:r>
            <a:r>
              <a:rPr lang="ru-RU" dirty="0">
                <a:solidFill>
                  <a:schemeClr val="accent5">
                    <a:lumMod val="50000"/>
                  </a:schemeClr>
                </a:solidFill>
              </a:rPr>
              <a:t>называет предмет и предлагает детям ответить, куда его можно положить. Например, говорит: "Мама принесла из магазина хлеб и положила его... Куда?" - "В хлебницу". "А теперь, - говорит воспитатель, - я буду спрашивать, а вы будете отвечать, куда можно положить предметы".</a:t>
            </a:r>
          </a:p>
          <a:p>
            <a:pPr marL="82296" indent="0" algn="just">
              <a:buNone/>
            </a:pPr>
            <a:r>
              <a:rPr lang="ru-RU" i="1" dirty="0">
                <a:solidFill>
                  <a:schemeClr val="accent5">
                    <a:lumMod val="50000"/>
                  </a:schemeClr>
                </a:solidFill>
              </a:rPr>
              <a:t>Воспитатель:</a:t>
            </a:r>
            <a:r>
              <a:rPr lang="ru-RU" dirty="0">
                <a:solidFill>
                  <a:schemeClr val="accent5">
                    <a:lumMod val="50000"/>
                  </a:schemeClr>
                </a:solidFill>
              </a:rPr>
              <a:t> Маша насыпала сахар ... Куда?</a:t>
            </a:r>
          </a:p>
          <a:p>
            <a:pPr marL="82296" indent="0" algn="just">
              <a:buNone/>
            </a:pPr>
            <a:r>
              <a:rPr lang="ru-RU" i="1" dirty="0">
                <a:solidFill>
                  <a:schemeClr val="accent5">
                    <a:lumMod val="50000"/>
                  </a:schemeClr>
                </a:solidFill>
              </a:rPr>
              <a:t>Дети:</a:t>
            </a:r>
            <a:r>
              <a:rPr lang="ru-RU" dirty="0">
                <a:solidFill>
                  <a:schemeClr val="accent5">
                    <a:lumMod val="50000"/>
                  </a:schemeClr>
                </a:solidFill>
              </a:rPr>
              <a:t> В сахарницу.</a:t>
            </a:r>
          </a:p>
          <a:p>
            <a:pPr marL="82296" indent="0" algn="just">
              <a:buNone/>
            </a:pPr>
            <a:r>
              <a:rPr lang="ru-RU" i="1" dirty="0">
                <a:solidFill>
                  <a:schemeClr val="accent5">
                    <a:lumMod val="50000"/>
                  </a:schemeClr>
                </a:solidFill>
              </a:rPr>
              <a:t>Воспитатель:</a:t>
            </a:r>
            <a:r>
              <a:rPr lang="ru-RU" dirty="0">
                <a:solidFill>
                  <a:schemeClr val="accent5">
                    <a:lumMod val="50000"/>
                  </a:schemeClr>
                </a:solidFill>
              </a:rPr>
              <a:t> Вова вымыл руки и положил мыло ... Куда?</a:t>
            </a:r>
          </a:p>
          <a:p>
            <a:pPr marL="82296" indent="0" algn="just">
              <a:buNone/>
            </a:pPr>
            <a:r>
              <a:rPr lang="ru-RU" i="1" dirty="0">
                <a:solidFill>
                  <a:schemeClr val="accent5">
                    <a:lumMod val="50000"/>
                  </a:schemeClr>
                </a:solidFill>
              </a:rPr>
              <a:t>Дети:</a:t>
            </a:r>
            <a:r>
              <a:rPr lang="ru-RU" dirty="0">
                <a:solidFill>
                  <a:schemeClr val="accent5">
                    <a:lumMod val="50000"/>
                  </a:schemeClr>
                </a:solidFill>
              </a:rPr>
              <a:t> В мыльницу.</a:t>
            </a:r>
          </a:p>
          <a:p>
            <a:pPr marL="82296" indent="0" algn="just">
              <a:buNone/>
            </a:pPr>
            <a:r>
              <a:rPr lang="ru-RU" i="1" dirty="0">
                <a:solidFill>
                  <a:schemeClr val="accent5">
                    <a:lumMod val="50000"/>
                  </a:schemeClr>
                </a:solidFill>
              </a:rPr>
              <a:t>Воспитатель:</a:t>
            </a:r>
            <a:r>
              <a:rPr lang="ru-RU" dirty="0">
                <a:solidFill>
                  <a:schemeClr val="accent5">
                    <a:lumMod val="50000"/>
                  </a:schemeClr>
                </a:solidFill>
              </a:rPr>
              <a:t> Бабушка сделала вкусный салат и положила его ... Куда?</a:t>
            </a:r>
          </a:p>
          <a:p>
            <a:pPr marL="82296" indent="0" algn="just">
              <a:buNone/>
            </a:pPr>
            <a:r>
              <a:rPr lang="ru-RU" i="1" dirty="0">
                <a:solidFill>
                  <a:schemeClr val="accent5">
                    <a:lumMod val="50000"/>
                  </a:schemeClr>
                </a:solidFill>
              </a:rPr>
              <a:t>Дети:</a:t>
            </a:r>
            <a:r>
              <a:rPr lang="ru-RU" dirty="0">
                <a:solidFill>
                  <a:schemeClr val="accent5">
                    <a:lumMod val="50000"/>
                  </a:schemeClr>
                </a:solidFill>
              </a:rPr>
              <a:t> В салатницу.</a:t>
            </a:r>
          </a:p>
          <a:p>
            <a:pPr marL="82296" indent="0" algn="just">
              <a:buNone/>
            </a:pPr>
            <a:r>
              <a:rPr lang="ru-RU" i="1" dirty="0">
                <a:solidFill>
                  <a:schemeClr val="accent5">
                    <a:lumMod val="50000"/>
                  </a:schemeClr>
                </a:solidFill>
              </a:rPr>
              <a:t>Воспитатель:</a:t>
            </a:r>
            <a:r>
              <a:rPr lang="ru-RU" dirty="0">
                <a:solidFill>
                  <a:schemeClr val="accent5">
                    <a:lumMod val="50000"/>
                  </a:schemeClr>
                </a:solidFill>
              </a:rPr>
              <a:t> Папа принес конфеты и высыпал их ... Куда?</a:t>
            </a:r>
          </a:p>
          <a:p>
            <a:pPr marL="82296" indent="0" algn="just">
              <a:buNone/>
            </a:pPr>
            <a:r>
              <a:rPr lang="ru-RU" i="1" dirty="0">
                <a:solidFill>
                  <a:schemeClr val="accent5">
                    <a:lumMod val="50000"/>
                  </a:schemeClr>
                </a:solidFill>
              </a:rPr>
              <a:t>Дети:</a:t>
            </a:r>
            <a:r>
              <a:rPr lang="ru-RU" dirty="0">
                <a:solidFill>
                  <a:schemeClr val="accent5">
                    <a:lumMod val="50000"/>
                  </a:schemeClr>
                </a:solidFill>
              </a:rPr>
              <a:t> В </a:t>
            </a:r>
            <a:r>
              <a:rPr lang="ru-RU" dirty="0" err="1">
                <a:solidFill>
                  <a:schemeClr val="accent5">
                    <a:lumMod val="50000"/>
                  </a:schemeClr>
                </a:solidFill>
              </a:rPr>
              <a:t>конфетницу</a:t>
            </a:r>
            <a:r>
              <a:rPr lang="ru-RU" dirty="0">
                <a:solidFill>
                  <a:schemeClr val="accent5">
                    <a:lumMod val="50000"/>
                  </a:schemeClr>
                </a:solidFill>
              </a:rPr>
              <a:t>.</a:t>
            </a:r>
          </a:p>
          <a:p>
            <a:pPr marL="82296" indent="0" algn="just">
              <a:buNone/>
            </a:pPr>
            <a:r>
              <a:rPr lang="ru-RU" i="1" dirty="0">
                <a:solidFill>
                  <a:schemeClr val="accent5">
                    <a:lumMod val="50000"/>
                  </a:schemeClr>
                </a:solidFill>
              </a:rPr>
              <a:t>Воспитатель:</a:t>
            </a:r>
            <a:r>
              <a:rPr lang="ru-RU" dirty="0">
                <a:solidFill>
                  <a:schemeClr val="accent5">
                    <a:lumMod val="50000"/>
                  </a:schemeClr>
                </a:solidFill>
              </a:rPr>
              <a:t> Лена налила чернила ... Куда?</a:t>
            </a:r>
          </a:p>
          <a:p>
            <a:pPr marL="82296" indent="0" algn="just">
              <a:buNone/>
            </a:pPr>
            <a:r>
              <a:rPr lang="ru-RU" i="1" dirty="0">
                <a:solidFill>
                  <a:schemeClr val="accent5">
                    <a:lumMod val="50000"/>
                  </a:schemeClr>
                </a:solidFill>
              </a:rPr>
              <a:t>Дети:</a:t>
            </a:r>
            <a:r>
              <a:rPr lang="ru-RU" dirty="0">
                <a:solidFill>
                  <a:schemeClr val="accent5">
                    <a:lumMod val="50000"/>
                  </a:schemeClr>
                </a:solidFill>
              </a:rPr>
              <a:t> В чернильницу.</a:t>
            </a:r>
          </a:p>
          <a:p>
            <a:pPr marL="82296" indent="0" algn="just">
              <a:buNone/>
            </a:pPr>
            <a:r>
              <a:rPr lang="ru-RU" dirty="0" smtClean="0">
                <a:solidFill>
                  <a:schemeClr val="accent5">
                    <a:lumMod val="50000"/>
                  </a:schemeClr>
                </a:solidFill>
              </a:rPr>
              <a:t>       Воспитатель </a:t>
            </a:r>
            <a:r>
              <a:rPr lang="ru-RU" dirty="0">
                <a:solidFill>
                  <a:schemeClr val="accent5">
                    <a:lumMod val="50000"/>
                  </a:schemeClr>
                </a:solidFill>
              </a:rPr>
              <a:t>добивается, чтобы все дети правильно произносили звук ц в словах. Обращает внимание на образование слов.</a:t>
            </a:r>
          </a:p>
        </p:txBody>
      </p:sp>
    </p:spTree>
    <p:extLst>
      <p:ext uri="{BB962C8B-B14F-4D97-AF65-F5344CB8AC3E}">
        <p14:creationId xmlns:p14="http://schemas.microsoft.com/office/powerpoint/2010/main" val="3713350904"/>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260648"/>
            <a:ext cx="7848872" cy="6336704"/>
          </a:xfrm>
        </p:spPr>
        <p:txBody>
          <a:bodyPr>
            <a:normAutofit fontScale="62500" lnSpcReduction="20000"/>
          </a:bodyPr>
          <a:lstStyle/>
          <a:p>
            <a:pPr marL="36576" indent="0" algn="ctr">
              <a:buNone/>
            </a:pPr>
            <a:r>
              <a:rPr lang="ru-RU" sz="4500" b="1" dirty="0" smtClean="0">
                <a:solidFill>
                  <a:schemeClr val="accent5">
                    <a:lumMod val="60000"/>
                    <a:lumOff val="40000"/>
                  </a:schemeClr>
                </a:solidFill>
              </a:rPr>
              <a:t>Игра: «Интересные слова»</a:t>
            </a:r>
            <a:endParaRPr lang="ru-RU" sz="4500" b="1" dirty="0">
              <a:solidFill>
                <a:schemeClr val="accent5">
                  <a:lumMod val="60000"/>
                  <a:lumOff val="40000"/>
                </a:schemeClr>
              </a:solidFill>
            </a:endParaRPr>
          </a:p>
          <a:p>
            <a:pPr marL="82296" indent="0" algn="just">
              <a:buNone/>
            </a:pPr>
            <a:r>
              <a:rPr lang="ru-RU" b="1" dirty="0" smtClean="0">
                <a:solidFill>
                  <a:schemeClr val="accent5">
                    <a:lumMod val="50000"/>
                  </a:schemeClr>
                </a:solidFill>
              </a:rPr>
              <a:t>           Цель</a:t>
            </a:r>
            <a:r>
              <a:rPr lang="ru-RU" b="1" dirty="0">
                <a:solidFill>
                  <a:schemeClr val="accent5">
                    <a:lumMod val="50000"/>
                  </a:schemeClr>
                </a:solidFill>
              </a:rPr>
              <a:t>.</a:t>
            </a:r>
            <a:r>
              <a:rPr lang="ru-RU" dirty="0">
                <a:solidFill>
                  <a:schemeClr val="accent5">
                    <a:lumMod val="50000"/>
                  </a:schemeClr>
                </a:solidFill>
              </a:rPr>
              <a:t> Дать детям представление о многозначности слова; поупражнять в четком произношении слов.</a:t>
            </a:r>
          </a:p>
          <a:p>
            <a:pPr marL="82296" indent="0" algn="just">
              <a:buNone/>
            </a:pPr>
            <a:r>
              <a:rPr lang="ru-RU" b="1" dirty="0" smtClean="0">
                <a:solidFill>
                  <a:schemeClr val="accent5">
                    <a:lumMod val="50000"/>
                  </a:schemeClr>
                </a:solidFill>
              </a:rPr>
              <a:t>           Наглядный </a:t>
            </a:r>
            <a:r>
              <a:rPr lang="ru-RU" b="1" dirty="0">
                <a:solidFill>
                  <a:schemeClr val="accent5">
                    <a:lumMod val="50000"/>
                  </a:schemeClr>
                </a:solidFill>
              </a:rPr>
              <a:t>материал.</a:t>
            </a:r>
            <a:r>
              <a:rPr lang="ru-RU" dirty="0">
                <a:solidFill>
                  <a:schemeClr val="accent5">
                    <a:lumMod val="50000"/>
                  </a:schemeClr>
                </a:solidFill>
              </a:rPr>
              <a:t> Авторучка, кукла, сумка, чашка, чайник.</a:t>
            </a:r>
          </a:p>
          <a:p>
            <a:pPr marL="82296" indent="0" algn="just">
              <a:buNone/>
            </a:pPr>
            <a:r>
              <a:rPr lang="ru-RU" dirty="0" smtClean="0">
                <a:solidFill>
                  <a:schemeClr val="accent5">
                    <a:lumMod val="50000"/>
                  </a:schemeClr>
                </a:solidFill>
              </a:rPr>
              <a:t>           Воспитатель </a:t>
            </a:r>
            <a:r>
              <a:rPr lang="ru-RU" dirty="0">
                <a:solidFill>
                  <a:schemeClr val="accent5">
                    <a:lumMod val="50000"/>
                  </a:schemeClr>
                </a:solidFill>
              </a:rPr>
              <a:t>показывает детям авторучку и спрашивает: </a:t>
            </a:r>
            <a:r>
              <a:rPr lang="ru-RU" dirty="0" smtClean="0">
                <a:solidFill>
                  <a:schemeClr val="accent5">
                    <a:lumMod val="50000"/>
                  </a:schemeClr>
                </a:solidFill>
              </a:rPr>
              <a:t>                            "</a:t>
            </a:r>
            <a:r>
              <a:rPr lang="ru-RU" dirty="0">
                <a:solidFill>
                  <a:schemeClr val="accent5">
                    <a:lumMod val="50000"/>
                  </a:schemeClr>
                </a:solidFill>
              </a:rPr>
              <a:t>Что это?" - "Ручка", - отвечают дети. "Правильно. - говорит воспитатель. - У меня рука, а у куклы рука маленькая (показывает). Как мы назовем маленькую руку у куклы?" - "Ручка", - говорят дети. "Да, маленькая рука тоже Ручка". Затем он показывает сумку (корзинку) и обращает внимание детей на то, что у сумки тоже есть ручка. "А когда мы открываем и закрываем дверь, за что мы беремся?" - спрашивает он снова. "За ручку". - "А кто мне скажет, </a:t>
            </a:r>
            <a:r>
              <a:rPr lang="ru-RU" dirty="0" smtClean="0">
                <a:solidFill>
                  <a:schemeClr val="accent5">
                    <a:lumMod val="50000"/>
                  </a:schemeClr>
                </a:solidFill>
              </a:rPr>
              <a:t>                    У </a:t>
            </a:r>
            <a:r>
              <a:rPr lang="ru-RU" dirty="0">
                <a:solidFill>
                  <a:schemeClr val="accent5">
                    <a:lumMod val="50000"/>
                  </a:schemeClr>
                </a:solidFill>
              </a:rPr>
              <a:t>каких предметов еще есть ручки?" Дети вспоминают. Если они затрудняются ответить, то воспитатель показывает кастрюлю, портфель, чашку, чайник и предлагает детям показать, где у них ручка. В конце занятия воспитатель обращает внимание детей на то, как много разных предметов имеют ручки, и все ручки разные, </a:t>
            </a:r>
            <a:r>
              <a:rPr lang="ru-RU" dirty="0" smtClean="0">
                <a:solidFill>
                  <a:schemeClr val="accent5">
                    <a:lumMod val="50000"/>
                  </a:schemeClr>
                </a:solidFill>
              </a:rPr>
              <a:t>                         но </a:t>
            </a:r>
            <a:r>
              <a:rPr lang="ru-RU" dirty="0">
                <a:solidFill>
                  <a:schemeClr val="accent5">
                    <a:lumMod val="50000"/>
                  </a:schemeClr>
                </a:solidFill>
              </a:rPr>
              <a:t>все их называют одним словом ручка. Затем педагог говорит, </a:t>
            </a:r>
            <a:r>
              <a:rPr lang="ru-RU" dirty="0" smtClean="0">
                <a:solidFill>
                  <a:schemeClr val="accent5">
                    <a:lumMod val="50000"/>
                  </a:schemeClr>
                </a:solidFill>
              </a:rPr>
              <a:t>               что </a:t>
            </a:r>
            <a:r>
              <a:rPr lang="ru-RU" dirty="0">
                <a:solidFill>
                  <a:schemeClr val="accent5">
                    <a:lumMod val="50000"/>
                  </a:schemeClr>
                </a:solidFill>
              </a:rPr>
              <a:t>одним и тем же словом могут называться и разные предметы, например лук, который едят, лук, из которого стреляют.</a:t>
            </a:r>
          </a:p>
          <a:p>
            <a:endParaRPr lang="ru-RU" dirty="0">
              <a:solidFill>
                <a:schemeClr val="accent5">
                  <a:lumMod val="50000"/>
                </a:schemeClr>
              </a:solidFill>
            </a:endParaRPr>
          </a:p>
        </p:txBody>
      </p:sp>
    </p:spTree>
    <p:extLst>
      <p:ext uri="{BB962C8B-B14F-4D97-AF65-F5344CB8AC3E}">
        <p14:creationId xmlns:p14="http://schemas.microsoft.com/office/powerpoint/2010/main" val="1012594640"/>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5674642"/>
          </a:xfrm>
        </p:spPr>
        <p:txBody>
          <a:bodyPr>
            <a:normAutofit/>
          </a:bodyPr>
          <a:lstStyle/>
          <a:p>
            <a:pPr algn="ctr"/>
            <a:r>
              <a:rPr lang="ru-RU" dirty="0" smtClean="0">
                <a:effectLst/>
              </a:rPr>
              <a:t/>
            </a:r>
            <a:br>
              <a:rPr lang="ru-RU" dirty="0" smtClean="0">
                <a:effectLst/>
              </a:rPr>
            </a:br>
            <a:r>
              <a:rPr lang="ru-RU" dirty="0">
                <a:effectLst/>
              </a:rPr>
              <a:t/>
            </a:r>
            <a:br>
              <a:rPr lang="ru-RU" dirty="0">
                <a:effectLst/>
              </a:rPr>
            </a:br>
            <a:r>
              <a:rPr lang="ru-RU" sz="4800" b="1" dirty="0" smtClean="0">
                <a:effectLst/>
              </a:rPr>
              <a:t>Желаю </a:t>
            </a:r>
            <a:r>
              <a:rPr lang="ru-RU" sz="4800" b="1" dirty="0">
                <a:effectLst/>
              </a:rPr>
              <a:t>успехов </a:t>
            </a:r>
            <a:r>
              <a:rPr lang="ru-RU" sz="4800" b="1" dirty="0" smtClean="0">
                <a:effectLst/>
              </a:rPr>
              <a:t>,</a:t>
            </a:r>
            <a:br>
              <a:rPr lang="ru-RU" sz="4800" b="1" dirty="0" smtClean="0">
                <a:effectLst/>
              </a:rPr>
            </a:br>
            <a:r>
              <a:rPr lang="ru-RU" sz="5400" b="1" dirty="0" smtClean="0">
                <a:effectLst/>
              </a:rPr>
              <a:t>спасибо </a:t>
            </a:r>
            <a:r>
              <a:rPr lang="ru-RU" sz="5400" b="1" dirty="0">
                <a:effectLst/>
              </a:rPr>
              <a:t>за внимание!</a:t>
            </a:r>
            <a:r>
              <a:rPr lang="ru-RU" sz="4400" dirty="0">
                <a:effectLst/>
              </a:rPr>
              <a:t/>
            </a:r>
            <a:br>
              <a:rPr lang="ru-RU" sz="4400" dirty="0">
                <a:effectLst/>
              </a:rPr>
            </a:br>
            <a:endParaRPr lang="ru-RU" sz="4400" dirty="0"/>
          </a:p>
        </p:txBody>
      </p:sp>
    </p:spTree>
    <p:extLst>
      <p:ext uri="{BB962C8B-B14F-4D97-AF65-F5344CB8AC3E}">
        <p14:creationId xmlns:p14="http://schemas.microsoft.com/office/powerpoint/2010/main" val="47223582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33</TotalTime>
  <Words>890</Words>
  <Application>Microsoft Office PowerPoint</Application>
  <PresentationFormat>Экран (4:3)</PresentationFormat>
  <Paragraphs>47</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Солнцестояние</vt:lpstr>
      <vt:lpstr>Речевые игры  и упражнения для детей средней группы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Желаю успехов , спасибо за внимание!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Речевые игры  и упражнения для детей средней группы</dc:title>
  <dc:creator>Сергей</dc:creator>
  <cp:lastModifiedBy>Сергей</cp:lastModifiedBy>
  <cp:revision>5</cp:revision>
  <dcterms:created xsi:type="dcterms:W3CDTF">2019-01-28T17:17:06Z</dcterms:created>
  <dcterms:modified xsi:type="dcterms:W3CDTF">2019-01-28T17:50:37Z</dcterms:modified>
</cp:coreProperties>
</file>