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4" r:id="rId5"/>
    <p:sldId id="329" r:id="rId6"/>
    <p:sldId id="328" r:id="rId7"/>
    <p:sldId id="333" r:id="rId8"/>
    <p:sldId id="332" r:id="rId9"/>
    <p:sldId id="334" r:id="rId10"/>
    <p:sldId id="321" r:id="rId11"/>
    <p:sldId id="318" r:id="rId12"/>
    <p:sldId id="335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DFE"/>
    <a:srgbClr val="D5DEFF"/>
    <a:srgbClr val="F6F7FF"/>
    <a:srgbClr val="DBDCE5"/>
    <a:srgbClr val="F0F1FB"/>
    <a:srgbClr val="DFE1F6"/>
    <a:srgbClr val="EEEFF5"/>
    <a:srgbClr val="DFE1EF"/>
    <a:srgbClr val="A9B1FF"/>
    <a:srgbClr val="FF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3020" autoAdjust="0"/>
  </p:normalViewPr>
  <p:slideViewPr>
    <p:cSldViewPr snapToGrid="0">
      <p:cViewPr varScale="1">
        <p:scale>
          <a:sx n="67" d="100"/>
          <a:sy n="67" d="100"/>
        </p:scale>
        <p:origin x="606" y="78"/>
      </p:cViewPr>
      <p:guideLst>
        <p:guide orient="horz" pos="1416"/>
        <p:guide orient="horz" pos="10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61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886129CE-8AC1-4121-834E-A8B272E61DD1}" type="datetime1">
              <a:rPr lang="ru-RU" smtClean="0"/>
              <a:t>25.10.2023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B73A30-F0E7-1854-D7A5-7F568CB337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60E43A2A-6559-1747-976A-DC26AF7BBEC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B8E0F10-E193-4759-999B-3C179E14320D}" type="datetime1">
              <a:rPr lang="ru-RU" smtClean="0"/>
              <a:t>25.10.2023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96E09883-B744-4FDD-8623-D69A6665002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6E09883-B744-4FDD-8623-D69A6665002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15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6E09883-B744-4FDD-8623-D69A6665002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80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6E09883-B744-4FDD-8623-D69A6665002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897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6E09883-B744-4FDD-8623-D69A6665002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711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6E09883-B744-4FDD-8623-D69A6665002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08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284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5" y="610010"/>
            <a:ext cx="8874306" cy="3585753"/>
          </a:xfrm>
        </p:spPr>
        <p:txBody>
          <a:bodyPr lIns="0" tIns="0" rIns="0" bIns="0" rtlCol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8000"/>
            </a:lvl1pPr>
          </a:lstStyle>
          <a:p>
            <a:pPr rtl="0"/>
            <a:r>
              <a:rPr lang="ru-RU"/>
              <a:t>Щелкните, чтобы изменить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185" y="4502448"/>
            <a:ext cx="8874306" cy="1441152"/>
          </a:xfrm>
        </p:spPr>
        <p:txBody>
          <a:bodyPr lIns="0" tIns="0" rIns="0" bIns="0" rtlCol="0"/>
          <a:lstStyle>
            <a:lvl1pPr marL="0" indent="0" algn="l">
              <a:buNone/>
              <a:defRPr lang="ru-RU" sz="2400" b="1" i="0">
                <a:solidFill>
                  <a:srgbClr val="D4DDFE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CA65DB93-2357-6899-3DDD-DC79C877ADA2}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1" name="Объект 1" descr="preencoded.png">
            <a:extLst>
              <a:ext uri="{FF2B5EF4-FFF2-40B4-BE49-F238E27FC236}">
                <a16:creationId xmlns:a16="http://schemas.microsoft.com/office/drawing/2014/main" id="{056E6431-5C32-6197-AA1B-376379431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A4F7EAC1-286D-2CE3-FFF2-96BE4C2E46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95400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53894D46-0144-7838-A645-3C35B58430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3429000"/>
            <a:ext cx="3773778" cy="2558845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F127C6F7-85D7-FF83-7650-A1088544CA9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22822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728A9E30-DD50-8CF6-982F-9900C57AA8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22822" y="3429000"/>
            <a:ext cx="3773778" cy="2558845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69EF52E1-6F3C-5D9B-32DC-A156BDDE2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72106"/>
          <a:stretch>
            <a:fillRect/>
          </a:stretch>
        </p:blipFill>
        <p:spPr>
          <a:xfrm>
            <a:off x="-1" y="4945020"/>
            <a:ext cx="5304866" cy="1912980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4510996E-0672-63AB-DCBF-25B251B22899}"/>
              </a:ext>
            </a:extLst>
          </p:cNvPr>
          <p:cNvSpPr/>
          <p:nvPr userDrawn="1"/>
        </p:nvSpPr>
        <p:spPr>
          <a:xfrm>
            <a:off x="10497680" y="0"/>
            <a:ext cx="1694321" cy="2692400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B31B01D-6799-48A5-28CB-18D05984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A4F7EAC1-286D-2CE3-FFF2-96BE4C2E46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95400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625221-A778-8D2D-4131-4EB7C15E96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95401" y="3429000"/>
            <a:ext cx="3773778" cy="2558845"/>
          </a:xfrm>
        </p:spPr>
        <p:txBody>
          <a:bodyPr rtlCol="0"/>
          <a:lstStyle>
            <a:lvl1pPr marL="0" indent="0"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566928" indent="-283464">
              <a:spcBef>
                <a:spcPts val="1000"/>
              </a:spcBef>
              <a:defRPr lang="ru-RU" sz="1800"/>
            </a:lvl3pPr>
            <a:lvl4pPr marL="850392" indent="-283464">
              <a:spcBef>
                <a:spcPts val="1000"/>
              </a:spcBef>
              <a:defRPr lang="ru-RU" sz="1800"/>
            </a:lvl4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F127C6F7-85D7-FF83-7650-A1088544CA9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79827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19C2DFFA-1F01-A357-525E-918DEE3CFF3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79827" y="3444611"/>
            <a:ext cx="3773778" cy="2558845"/>
          </a:xfrm>
        </p:spPr>
        <p:txBody>
          <a:bodyPr rtlCol="0"/>
          <a:lstStyle>
            <a:lvl1pPr marL="0" indent="0"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566928" indent="-283464">
              <a:spcBef>
                <a:spcPts val="1000"/>
              </a:spcBef>
              <a:defRPr lang="ru-RU" sz="1800"/>
            </a:lvl3pPr>
            <a:lvl4pPr marL="850392" indent="-283464">
              <a:spcBef>
                <a:spcPts val="1000"/>
              </a:spcBef>
              <a:defRPr lang="ru-RU" sz="1800"/>
            </a:lvl4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2CC1D31-1A58-0955-7050-EC12CA42AF9F}"/>
              </a:ext>
            </a:extLst>
          </p:cNvPr>
          <p:cNvGrpSpPr/>
          <p:nvPr userDrawn="1"/>
        </p:nvGrpSpPr>
        <p:grpSpPr>
          <a:xfrm rot="10800000">
            <a:off x="9829617" y="4724034"/>
            <a:ext cx="2133966" cy="2133966"/>
            <a:chOff x="9654699" y="2229295"/>
            <a:chExt cx="2133966" cy="2133966"/>
          </a:xfrm>
        </p:grpSpPr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33EBEA4-E496-D277-9742-756CF63AE6A6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9FD4F8D5-4E6F-402B-2B42-248D213930DD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</p:grpSp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0B88FFF6-96F4-A5EC-5FA7-28B793F76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7717670" y="0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127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4949977" cy="162377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A4F7EAC1-286D-2CE3-FFF2-96BE4C2E46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88164" y="2476500"/>
            <a:ext cx="502920" cy="5029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53894D46-0144-7838-A645-3C35B58430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5962" y="2476500"/>
            <a:ext cx="3505200" cy="1291009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6" name="Рисунок 5">
            <a:extLst>
              <a:ext uri="{FF2B5EF4-FFF2-40B4-BE49-F238E27FC236}">
                <a16:creationId xmlns:a16="http://schemas.microsoft.com/office/drawing/2014/main" id="{BCCCB2B0-FA91-2B00-07E8-454DF4E8C8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57344" y="2476500"/>
            <a:ext cx="502920" cy="5029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C208DBEE-F3AC-002B-D94F-58BCDF0827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25142" y="2476500"/>
            <a:ext cx="3505200" cy="1291009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4" name="Рисунок 5">
            <a:extLst>
              <a:ext uri="{FF2B5EF4-FFF2-40B4-BE49-F238E27FC236}">
                <a16:creationId xmlns:a16="http://schemas.microsoft.com/office/drawing/2014/main" id="{8AB6090E-B445-CAD9-6D75-F89A9C01394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388164" y="4229100"/>
            <a:ext cx="502920" cy="5029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23" name="Текст 18">
            <a:extLst>
              <a:ext uri="{FF2B5EF4-FFF2-40B4-BE49-F238E27FC236}">
                <a16:creationId xmlns:a16="http://schemas.microsoft.com/office/drawing/2014/main" id="{00527DBE-FAF9-7AE6-659C-035A708977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55962" y="4229100"/>
            <a:ext cx="3505200" cy="1291009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8" name="Рисунок 5">
            <a:extLst>
              <a:ext uri="{FF2B5EF4-FFF2-40B4-BE49-F238E27FC236}">
                <a16:creationId xmlns:a16="http://schemas.microsoft.com/office/drawing/2014/main" id="{B205B4BA-3FDF-ACE5-FC20-17EE755268B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57344" y="4229100"/>
            <a:ext cx="500634" cy="50063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07B586C0-CA7D-6A7A-4BE7-8EC9D8C635E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5142" y="4229100"/>
            <a:ext cx="3505200" cy="1291009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  <a:lvl2pPr>
              <a:defRPr lang="ru-RU" sz="1800"/>
            </a:lvl2pPr>
          </a:lstStyle>
          <a:p>
            <a:pPr lvl="0" rtl="0"/>
            <a:r>
              <a:rPr lang="ru-RU"/>
              <a:t>Текст слайда</a:t>
            </a:r>
          </a:p>
        </p:txBody>
      </p:sp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D8C74DBB-978B-8EA5-44E6-3AF3F58B7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Графический объект 3">
            <a:extLst>
              <a:ext uri="{FF2B5EF4-FFF2-40B4-BE49-F238E27FC236}">
                <a16:creationId xmlns:a16="http://schemas.microsoft.com/office/drawing/2014/main" id="{F7D965D3-2ED5-0347-F848-6C2A1D36AE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5" y="279400"/>
            <a:ext cx="8874306" cy="3251571"/>
          </a:xfrm>
        </p:spPr>
        <p:txBody>
          <a:bodyPr lIns="0" tIns="0" rIns="0" bIns="0" rtlCol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8000"/>
            </a:lvl1pPr>
          </a:lstStyle>
          <a:p>
            <a:pPr rtl="0"/>
            <a:r>
              <a:rPr lang="ru-RU"/>
              <a:t>Щелкните, чтобы изменить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185" y="3837656"/>
            <a:ext cx="8874306" cy="207615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400" b="1" i="0">
                <a:solidFill>
                  <a:srgbClr val="D4DDFE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F108B6DF-70B6-3DE6-4253-3C4926B86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8A5B9066-F7A6-6231-330D-A498C543A6A1}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онтроль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AB13D922-479E-0DC1-5C55-F4D7A55044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88164" y="2476500"/>
            <a:ext cx="502920" cy="5029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r>
              <a:rPr lang="ru-RU"/>
              <a:t>Значок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962" y="2476500"/>
            <a:ext cx="3708401" cy="6858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23" name="Рисунок 5">
            <a:extLst>
              <a:ext uri="{FF2B5EF4-FFF2-40B4-BE49-F238E27FC236}">
                <a16:creationId xmlns:a16="http://schemas.microsoft.com/office/drawing/2014/main" id="{9443615E-62BC-2D46-B8BA-FD3A72B7BAB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88164" y="3484562"/>
            <a:ext cx="502920" cy="5029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r>
              <a:rPr lang="ru-RU"/>
              <a:t>Значок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CBD4E95C-EAA1-DCCF-D975-37EE3FBD91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55962" y="3484562"/>
            <a:ext cx="3708401" cy="6858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24" name="Рисунок 5">
            <a:extLst>
              <a:ext uri="{FF2B5EF4-FFF2-40B4-BE49-F238E27FC236}">
                <a16:creationId xmlns:a16="http://schemas.microsoft.com/office/drawing/2014/main" id="{8EF5E933-304E-1D0F-2544-A608B4EE087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388164" y="4492625"/>
            <a:ext cx="502920" cy="5029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r>
              <a:rPr lang="ru-RU"/>
              <a:t>Значок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03014695-7138-84E3-3225-87977FD8E4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55962" y="4492625"/>
            <a:ext cx="3708401" cy="6858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pic>
        <p:nvPicPr>
          <p:cNvPr id="10" name="Графический объект 9">
            <a:extLst>
              <a:ext uri="{FF2B5EF4-FFF2-40B4-BE49-F238E27FC236}">
                <a16:creationId xmlns:a16="http://schemas.microsoft.com/office/drawing/2014/main" id="{B3606A3B-5B75-C830-0580-02B3AF648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45B92DB2-64DD-608F-360F-52958A93EB5B}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53F7E88-2097-D325-6D72-678AA2F5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1542C44-78F9-C385-BA13-32EF29E328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3" y="2487613"/>
            <a:ext cx="2603497" cy="554038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  <p:sp>
        <p:nvSpPr>
          <p:cNvPr id="32" name="Текст 15">
            <a:extLst>
              <a:ext uri="{FF2B5EF4-FFF2-40B4-BE49-F238E27FC236}">
                <a16:creationId xmlns:a16="http://schemas.microsoft.com/office/drawing/2014/main" id="{E3F465DB-04AD-D2AA-978D-7B88D2F31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970" y="2487613"/>
            <a:ext cx="2603497" cy="554038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379A3659-EC2D-312F-1FA2-2C3208B35D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4537" y="2487613"/>
            <a:ext cx="2604092" cy="554038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D8352836-701E-DDA9-602B-1CF2FD54A7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5400" y="3286458"/>
            <a:ext cx="2603500" cy="554039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2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3" name="Текст 18">
            <a:extLst>
              <a:ext uri="{FF2B5EF4-FFF2-40B4-BE49-F238E27FC236}">
                <a16:creationId xmlns:a16="http://schemas.microsoft.com/office/drawing/2014/main" id="{2B9A4520-E4E7-3735-9AA4-F886868CDA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967" y="3286458"/>
            <a:ext cx="2603500" cy="554039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2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0" name="Текст 18">
            <a:extLst>
              <a:ext uri="{FF2B5EF4-FFF2-40B4-BE49-F238E27FC236}">
                <a16:creationId xmlns:a16="http://schemas.microsoft.com/office/drawing/2014/main" id="{2ED3CCCC-5B50-BA18-C9CF-82C1113391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4534" y="3286458"/>
            <a:ext cx="2603500" cy="554039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2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749446AE-6E14-9EAD-CCAA-C1EC91FDA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945" b="66188"/>
          <a:stretch>
            <a:fillRect/>
          </a:stretch>
        </p:blipFill>
        <p:spPr>
          <a:xfrm>
            <a:off x="7730504" y="4539146"/>
            <a:ext cx="4461496" cy="2318855"/>
          </a:xfrm>
          <a:custGeom>
            <a:avLst/>
            <a:gdLst>
              <a:gd name="connsiteX0" fmla="*/ 0 w 4461496"/>
              <a:gd name="connsiteY0" fmla="*/ 0 h 2318855"/>
              <a:gd name="connsiteX1" fmla="*/ 4461496 w 4461496"/>
              <a:gd name="connsiteY1" fmla="*/ 0 h 2318855"/>
              <a:gd name="connsiteX2" fmla="*/ 4461496 w 4461496"/>
              <a:gd name="connsiteY2" fmla="*/ 2318855 h 2318855"/>
              <a:gd name="connsiteX3" fmla="*/ 0 w 4461496"/>
              <a:gd name="connsiteY3" fmla="*/ 2318855 h 231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1496" h="2318855">
                <a:moveTo>
                  <a:pt x="0" y="0"/>
                </a:moveTo>
                <a:lnTo>
                  <a:pt x="4461496" y="0"/>
                </a:lnTo>
                <a:lnTo>
                  <a:pt x="4461496" y="2318855"/>
                </a:lnTo>
                <a:lnTo>
                  <a:pt x="0" y="2318855"/>
                </a:lnTo>
                <a:close/>
              </a:path>
            </a:pathLst>
          </a:cu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788B2DA-5890-0F11-581C-A9189E008CE1}"/>
              </a:ext>
            </a:extLst>
          </p:cNvPr>
          <p:cNvGrpSpPr/>
          <p:nvPr userDrawn="1"/>
        </p:nvGrpSpPr>
        <p:grpSpPr>
          <a:xfrm rot="5400000">
            <a:off x="10058034" y="23582"/>
            <a:ext cx="2133966" cy="2133966"/>
            <a:chOff x="9654699" y="2229295"/>
            <a:chExt cx="2133966" cy="2133966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6C0B013B-DCAB-56B5-B1A1-0962EFCDAD0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noProof="0" dirty="0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97E9164D-468F-6ABB-E014-8357739493BA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noProof="0" dirty="0"/>
            </a:p>
          </p:txBody>
        </p:sp>
      </p:grpSp>
      <p:sp>
        <p:nvSpPr>
          <p:cNvPr id="22" name="Текст 18">
            <a:extLst>
              <a:ext uri="{FF2B5EF4-FFF2-40B4-BE49-F238E27FC236}">
                <a16:creationId xmlns:a16="http://schemas.microsoft.com/office/drawing/2014/main" id="{53894D46-0144-7838-A645-3C35B58430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4085303"/>
            <a:ext cx="2603500" cy="1902542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5949D5F3-7F2A-1CB3-9ED4-ECFC804C9F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967" y="4085303"/>
            <a:ext cx="2603500" cy="1902542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874E81CB-4A9F-BEB8-37D9-EF50A848EC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54534" y="4085303"/>
            <a:ext cx="2603500" cy="1902542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1441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столбца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AF34004-C8D7-0BF6-E972-61781179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A4F7EAC1-286D-2CE3-FFF2-96BE4C2E46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95400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000"/>
            </a:lvl1pPr>
          </a:lstStyle>
          <a:p>
            <a:pPr rtl="0"/>
            <a:endParaRPr lang="ru-RU" dirty="0"/>
          </a:p>
        </p:txBody>
      </p:sp>
      <p:sp>
        <p:nvSpPr>
          <p:cNvPr id="28" name="Рисунок 5">
            <a:extLst>
              <a:ext uri="{FF2B5EF4-FFF2-40B4-BE49-F238E27FC236}">
                <a16:creationId xmlns:a16="http://schemas.microsoft.com/office/drawing/2014/main" id="{D9C1F6F0-4FC6-1160-0C8F-975ECDECAF3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74967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000"/>
            </a:lvl1pPr>
          </a:lstStyle>
          <a:p>
            <a:pPr rtl="0"/>
            <a:endParaRPr lang="ru-RU" dirty="0"/>
          </a:p>
        </p:txBody>
      </p:sp>
      <p:sp>
        <p:nvSpPr>
          <p:cNvPr id="35" name="Рисунок 5">
            <a:extLst>
              <a:ext uri="{FF2B5EF4-FFF2-40B4-BE49-F238E27FC236}">
                <a16:creationId xmlns:a16="http://schemas.microsoft.com/office/drawing/2014/main" id="{6EF1040F-3507-9529-F7BA-DEF2138BAC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54534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000"/>
            </a:lvl1pPr>
          </a:lstStyle>
          <a:p>
            <a:pPr rtl="0"/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53894D46-0144-7838-A645-3C35B58430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3429000"/>
            <a:ext cx="2603500" cy="2558845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5949D5F3-7F2A-1CB3-9ED4-ECFC804C9F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967" y="3429000"/>
            <a:ext cx="2603500" cy="2558845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874E81CB-4A9F-BEB8-37D9-EF50A848EC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54534" y="3429000"/>
            <a:ext cx="2603500" cy="2558845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AF93679A-06AD-D46C-BEB8-62FEE039D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320" r="60054"/>
          <a:stretch>
            <a:fillRect/>
          </a:stretch>
        </p:blipFill>
        <p:spPr>
          <a:xfrm>
            <a:off x="9452531" y="0"/>
            <a:ext cx="2739468" cy="3681345"/>
          </a:xfrm>
          <a:custGeom>
            <a:avLst/>
            <a:gdLst>
              <a:gd name="connsiteX0" fmla="*/ 0 w 2739468"/>
              <a:gd name="connsiteY0" fmla="*/ 0 h 3681345"/>
              <a:gd name="connsiteX1" fmla="*/ 2739468 w 2739468"/>
              <a:gd name="connsiteY1" fmla="*/ 0 h 3681345"/>
              <a:gd name="connsiteX2" fmla="*/ 2739468 w 2739468"/>
              <a:gd name="connsiteY2" fmla="*/ 3681345 h 3681345"/>
              <a:gd name="connsiteX3" fmla="*/ 0 w 2739468"/>
              <a:gd name="connsiteY3" fmla="*/ 3681345 h 368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468" h="3681345">
                <a:moveTo>
                  <a:pt x="0" y="0"/>
                </a:moveTo>
                <a:lnTo>
                  <a:pt x="2739468" y="0"/>
                </a:lnTo>
                <a:lnTo>
                  <a:pt x="2739468" y="3681345"/>
                </a:lnTo>
                <a:lnTo>
                  <a:pt x="0" y="3681345"/>
                </a:lnTo>
                <a:close/>
              </a:path>
            </a:pathLst>
          </a:cu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04F2DB4-4E28-277B-9867-CFC84603650B}"/>
              </a:ext>
            </a:extLst>
          </p:cNvPr>
          <p:cNvSpPr/>
          <p:nvPr userDrawn="1"/>
        </p:nvSpPr>
        <p:spPr>
          <a:xfrm>
            <a:off x="0" y="4094798"/>
            <a:ext cx="1057676" cy="2115352"/>
          </a:xfrm>
          <a:custGeom>
            <a:avLst/>
            <a:gdLst>
              <a:gd name="connsiteX0" fmla="*/ 0 w 1057676"/>
              <a:gd name="connsiteY0" fmla="*/ 0 h 2115352"/>
              <a:gd name="connsiteX1" fmla="*/ 1057676 w 1057676"/>
              <a:gd name="connsiteY1" fmla="*/ 1057676 h 2115352"/>
              <a:gd name="connsiteX2" fmla="*/ 0 w 1057676"/>
              <a:gd name="connsiteY2" fmla="*/ 2115352 h 211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676" h="2115352">
                <a:moveTo>
                  <a:pt x="0" y="0"/>
                </a:moveTo>
                <a:cubicBezTo>
                  <a:pt x="584138" y="0"/>
                  <a:pt x="1057676" y="473538"/>
                  <a:pt x="1057676" y="1057676"/>
                </a:cubicBezTo>
                <a:cubicBezTo>
                  <a:pt x="1057676" y="1641814"/>
                  <a:pt x="584138" y="2115352"/>
                  <a:pt x="0" y="21153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773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диаграммой или граф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4433915" cy="1695777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56819AD3-FA3D-23B3-8AB9-1E5B078B5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2" y="2743200"/>
            <a:ext cx="3657598" cy="3187700"/>
          </a:xfrm>
        </p:spPr>
        <p:txBody>
          <a:bodyPr lIns="0" tIns="0" rIns="0" bIns="0" rtlCol="0">
            <a:noAutofit/>
          </a:bodyPr>
          <a:lstStyle>
            <a:lvl1pPr marL="285750" indent="-283464">
              <a:buFont typeface="Arial" panose="020B0604020202020204" pitchFamily="34" charset="0"/>
              <a:buChar char="•"/>
              <a:defRPr lang="ru-RU"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DEDCEA88-E3F7-FC47-F274-E58409CC4E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67407" y="1054099"/>
            <a:ext cx="5657793" cy="488950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>
                <a:latin typeface="+mn-lt"/>
              </a:defRPr>
            </a:lvl1pPr>
          </a:lstStyle>
          <a:p>
            <a:pPr lvl="0" rtl="0"/>
            <a:r>
              <a:rPr lang="ru-RU"/>
              <a:t>SmartArt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56819AD3-FA3D-23B3-8AB9-1E5B078B5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1" y="2476500"/>
            <a:ext cx="4495801" cy="34544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lang="ru-RU"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C365DF2-FE3C-3232-AB75-C282AFD43D64}"/>
              </a:ext>
            </a:extLst>
          </p:cNvPr>
          <p:cNvSpPr/>
          <p:nvPr userDrawn="1"/>
        </p:nvSpPr>
        <p:spPr>
          <a:xfrm>
            <a:off x="9638466" y="3991499"/>
            <a:ext cx="2115351" cy="2115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920871AE-D105-49BC-6CB6-BC68EC55D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7717670" y="0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39644024-6839-A3FA-9801-8CE700F9EC99}"/>
              </a:ext>
            </a:extLst>
          </p:cNvPr>
          <p:cNvSpPr/>
          <p:nvPr userDrawn="1"/>
        </p:nvSpPr>
        <p:spPr>
          <a:xfrm>
            <a:off x="10198293" y="4875419"/>
            <a:ext cx="1993707" cy="1982581"/>
          </a:xfrm>
          <a:custGeom>
            <a:avLst/>
            <a:gdLst>
              <a:gd name="connsiteX0" fmla="*/ 1993707 w 1993707"/>
              <a:gd name="connsiteY0" fmla="*/ 1952030 h 1982581"/>
              <a:gd name="connsiteX1" fmla="*/ 1993707 w 1993707"/>
              <a:gd name="connsiteY1" fmla="*/ 1982581 h 1982581"/>
              <a:gd name="connsiteX2" fmla="*/ 1965515 w 1993707"/>
              <a:gd name="connsiteY2" fmla="*/ 1982581 h 1982581"/>
              <a:gd name="connsiteX3" fmla="*/ 1974866 w 1993707"/>
              <a:gd name="connsiteY3" fmla="*/ 1974866 h 1982581"/>
              <a:gd name="connsiteX4" fmla="*/ 1346200 w 1993707"/>
              <a:gd name="connsiteY4" fmla="*/ 0 h 1982581"/>
              <a:gd name="connsiteX5" fmla="*/ 1987879 w 1993707"/>
              <a:gd name="connsiteY5" fmla="*/ 162479 h 1982581"/>
              <a:gd name="connsiteX6" fmla="*/ 1993707 w 1993707"/>
              <a:gd name="connsiteY6" fmla="*/ 166020 h 1982581"/>
              <a:gd name="connsiteX7" fmla="*/ 1993707 w 1993707"/>
              <a:gd name="connsiteY7" fmla="*/ 740369 h 1982581"/>
              <a:gd name="connsiteX8" fmla="*/ 1974866 w 1993707"/>
              <a:gd name="connsiteY8" fmla="*/ 717533 h 1982581"/>
              <a:gd name="connsiteX9" fmla="*/ 1346199 w 1993707"/>
              <a:gd name="connsiteY9" fmla="*/ 457130 h 1982581"/>
              <a:gd name="connsiteX10" fmla="*/ 457130 w 1993707"/>
              <a:gd name="connsiteY10" fmla="*/ 1346199 h 1982581"/>
              <a:gd name="connsiteX11" fmla="*/ 717532 w 1993707"/>
              <a:gd name="connsiteY11" fmla="*/ 1974866 h 1982581"/>
              <a:gd name="connsiteX12" fmla="*/ 726883 w 1993707"/>
              <a:gd name="connsiteY12" fmla="*/ 1982581 h 1982581"/>
              <a:gd name="connsiteX13" fmla="*/ 159927 w 1993707"/>
              <a:gd name="connsiteY13" fmla="*/ 1982581 h 1982581"/>
              <a:gd name="connsiteX14" fmla="*/ 105791 w 1993707"/>
              <a:gd name="connsiteY14" fmla="*/ 1870202 h 1982581"/>
              <a:gd name="connsiteX15" fmla="*/ 0 w 1993707"/>
              <a:gd name="connsiteY15" fmla="*/ 1346200 h 1982581"/>
              <a:gd name="connsiteX16" fmla="*/ 1346200 w 1993707"/>
              <a:gd name="connsiteY16" fmla="*/ 0 h 198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3707" h="1982581">
                <a:moveTo>
                  <a:pt x="1993707" y="1952030"/>
                </a:moveTo>
                <a:lnTo>
                  <a:pt x="1993707" y="1982581"/>
                </a:lnTo>
                <a:lnTo>
                  <a:pt x="1965515" y="1982581"/>
                </a:lnTo>
                <a:lnTo>
                  <a:pt x="1974866" y="1974866"/>
                </a:lnTo>
                <a:close/>
                <a:moveTo>
                  <a:pt x="1346200" y="0"/>
                </a:moveTo>
                <a:cubicBezTo>
                  <a:pt x="1578539" y="0"/>
                  <a:pt x="1797131" y="58859"/>
                  <a:pt x="1987879" y="162479"/>
                </a:cubicBezTo>
                <a:lnTo>
                  <a:pt x="1993707" y="166020"/>
                </a:lnTo>
                <a:lnTo>
                  <a:pt x="1993707" y="740369"/>
                </a:lnTo>
                <a:lnTo>
                  <a:pt x="1974866" y="717533"/>
                </a:lnTo>
                <a:cubicBezTo>
                  <a:pt x="1813976" y="556643"/>
                  <a:pt x="1591708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591709"/>
                  <a:pt x="556643" y="1813976"/>
                  <a:pt x="717532" y="1974866"/>
                </a:cubicBezTo>
                <a:lnTo>
                  <a:pt x="726883" y="1982581"/>
                </a:lnTo>
                <a:lnTo>
                  <a:pt x="159927" y="1982581"/>
                </a:lnTo>
                <a:lnTo>
                  <a:pt x="105791" y="1870202"/>
                </a:lnTo>
                <a:cubicBezTo>
                  <a:pt x="37670" y="1709145"/>
                  <a:pt x="0" y="1532072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61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9A77AE4-6D69-28DE-CC84-F7991882E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56819AD3-FA3D-23B3-8AB9-1E5B078B5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1" y="2476500"/>
            <a:ext cx="4495801" cy="34544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pic>
        <p:nvPicPr>
          <p:cNvPr id="2" name="Объект 1" descr="preencoded.png">
            <a:extLst>
              <a:ext uri="{FF2B5EF4-FFF2-40B4-BE49-F238E27FC236}">
                <a16:creationId xmlns:a16="http://schemas.microsoft.com/office/drawing/2014/main" id="{269C21E5-B8EE-7438-A771-34BC8006E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18F333FA-6DDE-DB6C-73BB-FE8387977425}"/>
              </a:ext>
            </a:extLst>
          </p:cNvPr>
          <p:cNvSpPr/>
          <p:nvPr userDrawn="1"/>
        </p:nvSpPr>
        <p:spPr>
          <a:xfrm>
            <a:off x="9115508" y="4240999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65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56819AD3-FA3D-23B3-8AB9-1E5B078B5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1" y="2476500"/>
            <a:ext cx="4495801" cy="34544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pic>
        <p:nvPicPr>
          <p:cNvPr id="4" name="Графический объект 3">
            <a:extLst>
              <a:ext uri="{FF2B5EF4-FFF2-40B4-BE49-F238E27FC236}">
                <a16:creationId xmlns:a16="http://schemas.microsoft.com/office/drawing/2014/main" id="{F0B2CA14-03DC-FC05-7713-E0261B4B2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5EC223C2-E475-8E7A-48D4-A9BC2EB6931C}"/>
              </a:ext>
            </a:extLst>
          </p:cNvPr>
          <p:cNvSpPr/>
          <p:nvPr userDrawn="1"/>
        </p:nvSpPr>
        <p:spPr>
          <a:xfrm>
            <a:off x="9363677" y="1523310"/>
            <a:ext cx="2692400" cy="2692400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BD9D7CE-BCD9-0B12-1945-C5FFE31A7DAE}"/>
              </a:ext>
            </a:extLst>
          </p:cNvPr>
          <p:cNvSpPr/>
          <p:nvPr userDrawn="1"/>
        </p:nvSpPr>
        <p:spPr>
          <a:xfrm>
            <a:off x="8907309" y="136525"/>
            <a:ext cx="2115351" cy="2115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16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284816" cy="961899"/>
          </a:xfrm>
        </p:spPr>
        <p:txBody>
          <a:bodyPr lIns="0" tIns="0" rIns="0" bIns="0"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D5364683-E8FF-8D94-04BD-2DF0086DB1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95400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B1592037-0F29-1473-3EA8-7A7812DF3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3429000"/>
            <a:ext cx="3773778" cy="2558845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CE6D5275-4C73-11F2-4948-8DD43F836F7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22822" y="2476500"/>
            <a:ext cx="685800" cy="6858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FDF0F72F-56B8-7E37-B80A-49A9D92550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22822" y="3429000"/>
            <a:ext cx="3773778" cy="2558845"/>
          </a:xfrm>
        </p:spPr>
        <p:txBody>
          <a:bodyPr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A22F8239-92F5-595B-5DD3-ACBA1C19E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73895"/>
          <a:stretch>
            <a:fillRect/>
          </a:stretch>
        </p:blipFill>
        <p:spPr>
          <a:xfrm>
            <a:off x="3459002" y="4945020"/>
            <a:ext cx="7328137" cy="1912980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F9E987C-6F3E-FB11-D796-2D5F9075A7FF}"/>
              </a:ext>
            </a:extLst>
          </p:cNvPr>
          <p:cNvGrpSpPr/>
          <p:nvPr userDrawn="1"/>
        </p:nvGrpSpPr>
        <p:grpSpPr>
          <a:xfrm rot="10800000">
            <a:off x="9829617" y="0"/>
            <a:ext cx="2133966" cy="2133966"/>
            <a:chOff x="9654699" y="2229295"/>
            <a:chExt cx="2133966" cy="2133966"/>
          </a:xfrm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</p:grp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88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10569630" cy="1068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185" y="1825625"/>
            <a:ext cx="1056963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1491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lang="ru-RU"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7309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lang="ru-RU"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8" r:id="rId4"/>
    <p:sldLayoutId id="2147483669" r:id="rId5"/>
    <p:sldLayoutId id="2147483670" r:id="rId6"/>
    <p:sldLayoutId id="2147483672" r:id="rId7"/>
    <p:sldLayoutId id="2147483675" r:id="rId8"/>
    <p:sldLayoutId id="2147483671" r:id="rId9"/>
    <p:sldLayoutId id="2147483673" r:id="rId10"/>
    <p:sldLayoutId id="2147483677" r:id="rId11"/>
    <p:sldLayoutId id="2147483676" r:id="rId12"/>
    <p:sldLayoutId id="214748365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000" b="1" i="0" kern="1200" spc="100" baseline="0">
          <a:solidFill>
            <a:schemeClr val="bg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2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sv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11" Type="http://schemas.openxmlformats.org/officeDocument/2006/relationships/image" Target="../media/image33.jpg"/><Relationship Id="rId5" Type="http://schemas.openxmlformats.org/officeDocument/2006/relationships/image" Target="../media/image28.jpg"/><Relationship Id="rId10" Type="http://schemas.openxmlformats.org/officeDocument/2006/relationships/image" Target="../media/image32.jpg"/><Relationship Id="rId4" Type="http://schemas.openxmlformats.org/officeDocument/2006/relationships/image" Target="../media/image27.jp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8429E7-4F44-4DDE-819C-460FCDF5A88A}"/>
              </a:ext>
            </a:extLst>
          </p:cNvPr>
          <p:cNvSpPr txBox="1"/>
          <p:nvPr/>
        </p:nvSpPr>
        <p:spPr>
          <a:xfrm>
            <a:off x="0" y="228599"/>
            <a:ext cx="1045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№17»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D5A65-1737-4D2F-9B83-C0EFE8BB5A06}"/>
              </a:ext>
            </a:extLst>
          </p:cNvPr>
          <p:cNvSpPr txBox="1"/>
          <p:nvPr/>
        </p:nvSpPr>
        <p:spPr>
          <a:xfrm>
            <a:off x="8402509" y="4467497"/>
            <a:ext cx="364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Авторы-составители: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Крячко, ст. Воспитатель,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М.Н. Занозина, Е.В. Харченко</a:t>
            </a:r>
            <a:r>
              <a:rPr 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воспитатели.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55142D-8BBB-478D-AAEC-D0524D3C8E10}"/>
              </a:ext>
            </a:extLst>
          </p:cNvPr>
          <p:cNvSpPr/>
          <p:nvPr/>
        </p:nvSpPr>
        <p:spPr>
          <a:xfrm>
            <a:off x="665938" y="1082258"/>
            <a:ext cx="7092175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Технология </a:t>
            </a:r>
          </a:p>
          <a:p>
            <a:pPr algn="ctr"/>
            <a:r>
              <a:rPr lang="ru-RU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проектной </a:t>
            </a:r>
          </a:p>
          <a:p>
            <a:pPr algn="ctr"/>
            <a:r>
              <a:rPr lang="ru-RU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Деятельности </a:t>
            </a:r>
          </a:p>
          <a:p>
            <a:pPr algn="ctr"/>
            <a:r>
              <a:rPr lang="ru-RU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 ДОУ</a:t>
            </a:r>
          </a:p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(из опыта работы)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12C45-2D3B-44DC-8CBC-B5B3139549FE}"/>
              </a:ext>
            </a:extLst>
          </p:cNvPr>
          <p:cNvSpPr txBox="1"/>
          <p:nvPr/>
        </p:nvSpPr>
        <p:spPr>
          <a:xfrm>
            <a:off x="5083563" y="6260069"/>
            <a:ext cx="24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2ABBA-2E6D-E7DD-AC67-58D1FCB3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4" y="393577"/>
            <a:ext cx="5467832" cy="779538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3A858E6-8813-CD9D-EE22-EB8E062FBA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55962" y="3484562"/>
            <a:ext cx="4690270" cy="6858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  <a:p>
            <a:pPr rtl="0"/>
            <a:endParaRPr lang="ru-RU" dirty="0"/>
          </a:p>
        </p:txBody>
      </p:sp>
      <p:pic>
        <p:nvPicPr>
          <p:cNvPr id="24" name="Рисунок 23" descr="Эмблема с галочкой">
            <a:extLst>
              <a:ext uri="{FF2B5EF4-FFF2-40B4-BE49-F238E27FC236}">
                <a16:creationId xmlns:a16="http://schemas.microsoft.com/office/drawing/2014/main" id="{F2D23F06-5068-6EAF-10FC-42E0A8F65A5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58100" y="1167705"/>
            <a:ext cx="718277" cy="71827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4DA4DD-2363-F475-FCAA-A686AA9F9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5EF12-A774-4138-8669-AD2E8F0133E7}"/>
              </a:ext>
            </a:extLst>
          </p:cNvPr>
          <p:cNvSpPr txBox="1"/>
          <p:nvPr/>
        </p:nvSpPr>
        <p:spPr>
          <a:xfrm>
            <a:off x="304318" y="1880571"/>
            <a:ext cx="7353782" cy="477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Использовать технологию проектной деятельности на наш взгляд очень актуально, мы считаем, что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важно стимулировать интерес детей к определённым проблемам, предполагающим владение некоторыми знаниями, и через проектную деятельность, предусмотреть решение одной или целого ряда проблем, показать практическое применение полученных знаний.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6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2FBA6AD-3123-4490-94C5-726A43E4FF6E}"/>
              </a:ext>
            </a:extLst>
          </p:cNvPr>
          <p:cNvSpPr txBox="1"/>
          <p:nvPr/>
        </p:nvSpPr>
        <p:spPr>
          <a:xfrm>
            <a:off x="2771776" y="4863651"/>
            <a:ext cx="8921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проектной деятельности: развитие свободной творческой личности, которая определяется задачами развития исследовательской деятельности детей.</a:t>
            </a:r>
          </a:p>
        </p:txBody>
      </p:sp>
      <p:pic>
        <p:nvPicPr>
          <p:cNvPr id="1026" name="Picture 2" descr="Себорея у детей: причины, симптомы, диагностика и лечение — Статьи — ОН  КЛИНИК Бейби">
            <a:extLst>
              <a:ext uri="{FF2B5EF4-FFF2-40B4-BE49-F238E27FC236}">
                <a16:creationId xmlns:a16="http://schemas.microsoft.com/office/drawing/2014/main" id="{CF2CF620-869F-4657-BD3D-2F096B87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07177"/>
            <a:ext cx="3601994" cy="220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Симптомы отставания в развитии ребенка — Kids' Med">
            <a:extLst>
              <a:ext uri="{FF2B5EF4-FFF2-40B4-BE49-F238E27FC236}">
                <a16:creationId xmlns:a16="http://schemas.microsoft.com/office/drawing/2014/main" id="{BBC2566A-5884-4E33-B387-E676E09B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79" y="2139732"/>
            <a:ext cx="4095155" cy="2052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2" descr="Бесплатное векторное изображение Управление персоналом, определение перспективы, целевая ориентация. организация совместной работы. бизнес-тренер, руководитель компании и персонажи мультфильмов персонала">
            <a:extLst>
              <a:ext uri="{FF2B5EF4-FFF2-40B4-BE49-F238E27FC236}">
                <a16:creationId xmlns:a16="http://schemas.microsoft.com/office/drawing/2014/main" id="{6C30F9B0-B0F6-4449-B70D-D13DC8EA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4" y="4564527"/>
            <a:ext cx="1983242" cy="198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Соединитель: уступ 3">
            <a:extLst>
              <a:ext uri="{FF2B5EF4-FFF2-40B4-BE49-F238E27FC236}">
                <a16:creationId xmlns:a16="http://schemas.microsoft.com/office/drawing/2014/main" id="{90C92453-DDB2-4C52-86C5-A5511E778DC8}"/>
              </a:ext>
            </a:extLst>
          </p:cNvPr>
          <p:cNvCxnSpPr>
            <a:cxnSpLocks/>
          </p:cNvCxnSpPr>
          <p:nvPr/>
        </p:nvCxnSpPr>
        <p:spPr>
          <a:xfrm>
            <a:off x="3943350" y="1411621"/>
            <a:ext cx="2457450" cy="175425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89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5607B4-104E-4516-8966-2D2425B2CCD2}"/>
              </a:ext>
            </a:extLst>
          </p:cNvPr>
          <p:cNvSpPr txBox="1"/>
          <p:nvPr/>
        </p:nvSpPr>
        <p:spPr>
          <a:xfrm>
            <a:off x="214313" y="361599"/>
            <a:ext cx="8458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Особенность проектной деятельности в ДОУ является то, что ребенок еще не может самостоятельно найти противоречия в окружающем, сформулировать проблему и определить цель, и поэтапно работать над проектом, всего их 4.	</a:t>
            </a:r>
          </a:p>
        </p:txBody>
      </p:sp>
      <p:pic>
        <p:nvPicPr>
          <p:cNvPr id="3076" name="Picture 4" descr="Методическое объединение для воспитателей подготовительных групп. |  «Детский сад №29 «Лучик»">
            <a:extLst>
              <a:ext uri="{FF2B5EF4-FFF2-40B4-BE49-F238E27FC236}">
                <a16:creationId xmlns:a16="http://schemas.microsoft.com/office/drawing/2014/main" id="{5EF04E7E-B06B-4667-AA73-0F0D19F8E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09" y="4618178"/>
            <a:ext cx="2546637" cy="1909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22F369-DD01-40ED-9349-F41587F6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6648306"/>
            <a:ext cx="9510584" cy="3853006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83462445-B970-4821-B3FF-B520A9BB7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173244"/>
              </p:ext>
            </p:extLst>
          </p:nvPr>
        </p:nvGraphicFramePr>
        <p:xfrm>
          <a:off x="214313" y="2727952"/>
          <a:ext cx="2057400" cy="70104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0000" endA="300" endPos="90000" dir="5400000" sy="-100000" algn="bl" rotWithShape="0"/>
                </a:effectLst>
                <a:tableStyleId>{93296810-A885-4BE3-A3E7-6D5BEEA58F35}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350120604"/>
                    </a:ext>
                  </a:extLst>
                </a:gridCol>
              </a:tblGrid>
              <a:tr h="701047">
                <a:tc>
                  <a:txBody>
                    <a:bodyPr/>
                    <a:lstStyle/>
                    <a:p>
                      <a:r>
                        <a:rPr lang="ru-RU" sz="28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Поисковый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0320722"/>
                  </a:ext>
                </a:extLst>
              </a:tr>
            </a:tbl>
          </a:graphicData>
        </a:graphic>
      </p:graphicFrame>
      <p:graphicFrame>
        <p:nvGraphicFramePr>
          <p:cNvPr id="9" name="Таблица 5">
            <a:extLst>
              <a:ext uri="{FF2B5EF4-FFF2-40B4-BE49-F238E27FC236}">
                <a16:creationId xmlns:a16="http://schemas.microsoft.com/office/drawing/2014/main" id="{53F31A3C-29D7-4E21-A8FF-BC9FBEEAC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961765"/>
              </p:ext>
            </p:extLst>
          </p:nvPr>
        </p:nvGraphicFramePr>
        <p:xfrm>
          <a:off x="6429375" y="5595037"/>
          <a:ext cx="2557463" cy="558786"/>
        </p:xfrm>
        <a:graphic>
          <a:graphicData uri="http://schemas.openxmlformats.org/drawingml/2006/table">
            <a:tbl>
              <a:tblPr firstRow="1" lastRow="1" bandRow="1">
                <a:effectLst>
                  <a:reflection blurRad="6350" stA="50000" endA="300" endPos="90000" dir="5400000" sy="-100000" algn="bl" rotWithShape="0"/>
                </a:effectLst>
                <a:tableStyleId>{93296810-A885-4BE3-A3E7-6D5BEEA58F35}</a:tableStyleId>
              </a:tblPr>
              <a:tblGrid>
                <a:gridCol w="2557463">
                  <a:extLst>
                    <a:ext uri="{9D8B030D-6E8A-4147-A177-3AD203B41FA5}">
                      <a16:colId xmlns:a16="http://schemas.microsoft.com/office/drawing/2014/main" val="1350120604"/>
                    </a:ext>
                  </a:extLst>
                </a:gridCol>
              </a:tblGrid>
              <a:tr h="558786"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0320722"/>
                  </a:ext>
                </a:extLst>
              </a:tr>
            </a:tbl>
          </a:graphicData>
        </a:graphic>
      </p:graphicFrame>
      <p:graphicFrame>
        <p:nvGraphicFramePr>
          <p:cNvPr id="10" name="Таблица 5">
            <a:extLst>
              <a:ext uri="{FF2B5EF4-FFF2-40B4-BE49-F238E27FC236}">
                <a16:creationId xmlns:a16="http://schemas.microsoft.com/office/drawing/2014/main" id="{E751289B-0437-4B24-9055-BFA87E0AD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182733"/>
              </p:ext>
            </p:extLst>
          </p:nvPr>
        </p:nvGraphicFramePr>
        <p:xfrm>
          <a:off x="4443412" y="4618178"/>
          <a:ext cx="2671763" cy="558786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r="5400000" sy="-100000" algn="bl" rotWithShape="0"/>
                </a:effectLst>
                <a:tableStyleId>{93296810-A885-4BE3-A3E7-6D5BEEA58F35}</a:tableStyleId>
              </a:tblPr>
              <a:tblGrid>
                <a:gridCol w="2671763">
                  <a:extLst>
                    <a:ext uri="{9D8B030D-6E8A-4147-A177-3AD203B41FA5}">
                      <a16:colId xmlns:a16="http://schemas.microsoft.com/office/drawing/2014/main" val="1350120604"/>
                    </a:ext>
                  </a:extLst>
                </a:gridCol>
              </a:tblGrid>
              <a:tr h="558786">
                <a:tc>
                  <a:txBody>
                    <a:bodyPr/>
                    <a:lstStyle/>
                    <a:p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0320722"/>
                  </a:ext>
                </a:extLst>
              </a:tr>
            </a:tbl>
          </a:graphicData>
        </a:graphic>
      </p:graphicFrame>
      <p:graphicFrame>
        <p:nvGraphicFramePr>
          <p:cNvPr id="11" name="Таблица 5">
            <a:extLst>
              <a:ext uri="{FF2B5EF4-FFF2-40B4-BE49-F238E27FC236}">
                <a16:creationId xmlns:a16="http://schemas.microsoft.com/office/drawing/2014/main" id="{804A457C-9CA9-45BF-BD8B-6C5AF7EC0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53041"/>
              </p:ext>
            </p:extLst>
          </p:nvPr>
        </p:nvGraphicFramePr>
        <p:xfrm>
          <a:off x="2058985" y="3662218"/>
          <a:ext cx="2784477" cy="60219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{93296810-A885-4BE3-A3E7-6D5BEEA58F35}</a:tableStyleId>
              </a:tblPr>
              <a:tblGrid>
                <a:gridCol w="2784477">
                  <a:extLst>
                    <a:ext uri="{9D8B030D-6E8A-4147-A177-3AD203B41FA5}">
                      <a16:colId xmlns:a16="http://schemas.microsoft.com/office/drawing/2014/main" val="1350120604"/>
                    </a:ext>
                  </a:extLst>
                </a:gridCol>
              </a:tblGrid>
              <a:tr h="602190">
                <a:tc>
                  <a:txBody>
                    <a:bodyPr/>
                    <a:lstStyle/>
                    <a:p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Аналитический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0320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10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6AFCB3D-7DAC-4A34-90B0-3746DE62BB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6" name="Рисунок 5" descr="Пользователи (сплошная заливка)">
            <a:extLst>
              <a:ext uri="{FF2B5EF4-FFF2-40B4-BE49-F238E27FC236}">
                <a16:creationId xmlns:a16="http://schemas.microsoft.com/office/drawing/2014/main" id="{B342169F-5061-4D9F-B314-E91C411D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28098" y="1718127"/>
            <a:ext cx="1063173" cy="106317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C59913A-6984-4591-B870-E004447E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23" y="319088"/>
            <a:ext cx="7886700" cy="738187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проектной деятельности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Галочка (сплошная заливка)">
            <a:extLst>
              <a:ext uri="{FF2B5EF4-FFF2-40B4-BE49-F238E27FC236}">
                <a16:creationId xmlns:a16="http://schemas.microsoft.com/office/drawing/2014/main" id="{2E740483-9598-4CC5-9151-0B46E815B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2044" y="1524603"/>
            <a:ext cx="685800" cy="685800"/>
          </a:xfrm>
          <a:prstGeom prst="rect">
            <a:avLst/>
          </a:prstGeom>
        </p:spPr>
      </p:pic>
      <p:pic>
        <p:nvPicPr>
          <p:cNvPr id="13" name="Рисунок 12" descr="Галочка (сплошная заливка)">
            <a:extLst>
              <a:ext uri="{FF2B5EF4-FFF2-40B4-BE49-F238E27FC236}">
                <a16:creationId xmlns:a16="http://schemas.microsoft.com/office/drawing/2014/main" id="{988B9DFE-A724-48B6-9EA7-B6B0F6BA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844" y="3223890"/>
            <a:ext cx="685800" cy="685800"/>
          </a:xfrm>
          <a:prstGeom prst="rect">
            <a:avLst/>
          </a:prstGeom>
        </p:spPr>
      </p:pic>
      <p:pic>
        <p:nvPicPr>
          <p:cNvPr id="14" name="Рисунок 13" descr="Галочка (сплошная заливка)">
            <a:extLst>
              <a:ext uri="{FF2B5EF4-FFF2-40B4-BE49-F238E27FC236}">
                <a16:creationId xmlns:a16="http://schemas.microsoft.com/office/drawing/2014/main" id="{D5431E04-C260-4CBA-9DCB-CB5218E6E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9417" y="5266077"/>
            <a:ext cx="685800" cy="68580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053F29B-1AF2-46F2-817E-561643142A5E}"/>
              </a:ext>
            </a:extLst>
          </p:cNvPr>
          <p:cNvSpPr txBox="1">
            <a:spLocks/>
          </p:cNvSpPr>
          <p:nvPr/>
        </p:nvSpPr>
        <p:spPr>
          <a:xfrm>
            <a:off x="1267957" y="1591923"/>
            <a:ext cx="3064102" cy="7381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B6A1BC1-5DF9-46C1-AFC4-C3047ED86A08}"/>
              </a:ext>
            </a:extLst>
          </p:cNvPr>
          <p:cNvSpPr txBox="1">
            <a:spLocks/>
          </p:cNvSpPr>
          <p:nvPr/>
        </p:nvSpPr>
        <p:spPr>
          <a:xfrm>
            <a:off x="1812581" y="3370140"/>
            <a:ext cx="3064102" cy="7381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8C2860F-5497-4A13-B186-981494976D00}"/>
              </a:ext>
            </a:extLst>
          </p:cNvPr>
          <p:cNvSpPr txBox="1">
            <a:spLocks/>
          </p:cNvSpPr>
          <p:nvPr/>
        </p:nvSpPr>
        <p:spPr>
          <a:xfrm>
            <a:off x="2295217" y="5381162"/>
            <a:ext cx="3365505" cy="7381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6C3192-33B0-4562-80E3-A3B42699B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59" y="1016416"/>
            <a:ext cx="2418364" cy="182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77D82E-3B4F-46F0-A295-D27B4A5E7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09" y="4633025"/>
            <a:ext cx="2418365" cy="182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BDBA2A-070E-4795-9C2F-10230A7C6A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72" y="2945339"/>
            <a:ext cx="2152238" cy="1620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567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EB07D99-68C5-4825-B5B5-72AD2D3CB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EABAF1A-ED78-4098-B9A8-46D8A994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22" y="319088"/>
            <a:ext cx="9488715" cy="738187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ознавательное развитие в старшей группе по ФГОС: пример конспекта занятия,  планирование и прочее">
            <a:extLst>
              <a:ext uri="{FF2B5EF4-FFF2-40B4-BE49-F238E27FC236}">
                <a16:creationId xmlns:a16="http://schemas.microsoft.com/office/drawing/2014/main" id="{8098002E-A044-434F-95FE-A9E0E8E8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49" y="4345193"/>
            <a:ext cx="3128054" cy="23069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ыставка «Развитие речи для детей дошкольного возраста в условиях семьи и  детского сада» - Официальный сайт ВятГУ">
            <a:extLst>
              <a:ext uri="{FF2B5EF4-FFF2-40B4-BE49-F238E27FC236}">
                <a16:creationId xmlns:a16="http://schemas.microsoft.com/office/drawing/2014/main" id="{48C0FC11-9C72-458D-BF42-D2C12583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812" y="2243166"/>
            <a:ext cx="2894039" cy="2114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ГОС ДО: социально-коммуникативное развитие | ДЕТСТВО-ГИД">
            <a:extLst>
              <a:ext uri="{FF2B5EF4-FFF2-40B4-BE49-F238E27FC236}">
                <a16:creationId xmlns:a16="http://schemas.microsoft.com/office/drawing/2014/main" id="{366EF4A6-802F-446A-BFD8-7679CADB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95" y="4474606"/>
            <a:ext cx="3999427" cy="2246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Физическое развитие">
            <a:extLst>
              <a:ext uri="{FF2B5EF4-FFF2-40B4-BE49-F238E27FC236}">
                <a16:creationId xmlns:a16="http://schemas.microsoft.com/office/drawing/2014/main" id="{38DFDB7D-0E58-469D-A0F7-E868A164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5" y="1980096"/>
            <a:ext cx="3643792" cy="1732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Художественно-эстетическое развитие | Весточка">
            <a:extLst>
              <a:ext uri="{FF2B5EF4-FFF2-40B4-BE49-F238E27FC236}">
                <a16:creationId xmlns:a16="http://schemas.microsoft.com/office/drawing/2014/main" id="{46EAE372-F195-4E59-82ED-0B195F97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80" y="1254636"/>
            <a:ext cx="2894039" cy="2167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B0B1B0D0-4327-41CA-9C62-1D5085504A7D}"/>
              </a:ext>
            </a:extLst>
          </p:cNvPr>
          <p:cNvSpPr/>
          <p:nvPr/>
        </p:nvSpPr>
        <p:spPr>
          <a:xfrm rot="20483300">
            <a:off x="4852367" y="3794434"/>
            <a:ext cx="2131631" cy="1431754"/>
          </a:xfrm>
          <a:prstGeom prst="star5">
            <a:avLst/>
          </a:prstGeom>
          <a:ln>
            <a:solidFill>
              <a:srgbClr val="00B0F0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972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B9E3D19-5CB0-D23B-5E78-451A3965A9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BBF57FE-1CE9-43A4-BBAB-30B3F6D1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6" y="204787"/>
            <a:ext cx="9701213" cy="322421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 в ДОУ: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детей…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родителей….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самих педагогов…..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1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362D23C-5089-4D52-A08B-F3188F8F2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659" y="219761"/>
            <a:ext cx="9982681" cy="1097581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дорожные детям знать положено!»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91FC98C-9DDA-4D2F-B304-41C9D1BA4E62}"/>
              </a:ext>
            </a:extLst>
          </p:cNvPr>
          <p:cNvSpPr/>
          <p:nvPr/>
        </p:nvSpPr>
        <p:spPr>
          <a:xfrm>
            <a:off x="5935864" y="1769131"/>
            <a:ext cx="1571625" cy="551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F70E178-550C-4620-B7FC-61B0286E7263}"/>
              </a:ext>
            </a:extLst>
          </p:cNvPr>
          <p:cNvSpPr/>
          <p:nvPr/>
        </p:nvSpPr>
        <p:spPr>
          <a:xfrm rot="10800000">
            <a:off x="4364239" y="1317343"/>
            <a:ext cx="1571625" cy="551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B694A9-1DEE-4E9B-ACCA-C423611B8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4" y="2044757"/>
            <a:ext cx="2147299" cy="16104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209CB0-6CF1-40E9-AC81-3F754972B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50" y="2065844"/>
            <a:ext cx="2165075" cy="16238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E775BD-4F5E-42CE-9CDC-0922C6EA4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4" y="4989406"/>
            <a:ext cx="2147299" cy="1610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79478C-BEC6-4A14-B6B2-291CEDECF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66" y="4989406"/>
            <a:ext cx="2176785" cy="1632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0E3AE7-F483-4B92-A9EA-DB35A2C8D1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9" y="3468246"/>
            <a:ext cx="2165075" cy="16301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3438DA-E384-42E1-9A9A-A6C81AEFE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4" t="6179"/>
          <a:stretch/>
        </p:blipFill>
        <p:spPr>
          <a:xfrm rot="16200000">
            <a:off x="8851650" y="4426736"/>
            <a:ext cx="2454627" cy="18653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C9340A-5980-4C26-928C-AB23E9020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97" y="2459582"/>
            <a:ext cx="2247560" cy="16856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0169E7-BE78-4A01-9035-AB624A1621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97" y="4444658"/>
            <a:ext cx="2247561" cy="16856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554AA2-4FAA-4D43-82E8-391501438C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615" y="2172179"/>
            <a:ext cx="2165075" cy="16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74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49F219-9EDB-46A8-9100-92A5AD320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F78C97-678A-4DFE-A38C-D6CD8AC9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3" y="707901"/>
            <a:ext cx="7768119" cy="6013573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Всем творческих успехов!!!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00673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ие">
  <a:themeElements>
    <a:clrScheme name="Training-presentation">
      <a:dk1>
        <a:srgbClr val="000000"/>
      </a:dk1>
      <a:lt1>
        <a:srgbClr val="FFFFFF"/>
      </a:lt1>
      <a:dk2>
        <a:srgbClr val="112CC1"/>
      </a:dk2>
      <a:lt2>
        <a:srgbClr val="E7E6E6"/>
      </a:lt2>
      <a:accent1>
        <a:srgbClr val="FF7128"/>
      </a:accent1>
      <a:accent2>
        <a:srgbClr val="FF2828"/>
      </a:accent2>
      <a:accent3>
        <a:srgbClr val="2849FD"/>
      </a:accent3>
      <a:accent4>
        <a:srgbClr val="D3DDFE"/>
      </a:accent4>
      <a:accent5>
        <a:srgbClr val="FBFF22"/>
      </a:accent5>
      <a:accent6>
        <a:srgbClr val="D90000"/>
      </a:accent6>
      <a:hlink>
        <a:srgbClr val="0563C1"/>
      </a:hlink>
      <a:folHlink>
        <a:srgbClr val="954F72"/>
      </a:folHlink>
    </a:clrScheme>
    <a:fontScheme name="Custom 1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-presentation_tm03460604_SD_V1" id="{10C00CE7-68C9-487D-B8BA-39ED74E6F042}" vid="{C704F758-AE21-EA4A-B848-EA5509A4322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76D14C-99F8-4E4C-8D35-F6CF93FC217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A4C4D40-3DCC-453F-9F26-3C8AD64DDA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F82C73-717E-4786-990F-CE92B3773C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215</Words>
  <Application>Microsoft Office PowerPoint</Application>
  <PresentationFormat>Широкоэкранный</PresentationFormat>
  <Paragraphs>37</Paragraphs>
  <Slides>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Times New Roman</vt:lpstr>
      <vt:lpstr>Пользовательские</vt:lpstr>
      <vt:lpstr>Презентация PowerPoint</vt:lpstr>
      <vt:lpstr>Актуальность</vt:lpstr>
      <vt:lpstr>Презентация PowerPoint</vt:lpstr>
      <vt:lpstr>Презентация PowerPoint</vt:lpstr>
      <vt:lpstr>Методы проектной деятельности</vt:lpstr>
      <vt:lpstr>Интеграция образовательных областей</vt:lpstr>
      <vt:lpstr>Практическая значимость  проектной деятельности в ДОУ: - для детей… - родителей…. - самих педагогов…..</vt:lpstr>
      <vt:lpstr>Проект  «Правила дорожные детям знать положено!»</vt:lpstr>
      <vt:lpstr>Спасибо за внимание!  Всем творческих успехов!!!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2022-06-24T18:38:37Z</dcterms:created>
  <dcterms:modified xsi:type="dcterms:W3CDTF">2023-10-25T07:15:24Z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