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71" r:id="rId9"/>
    <p:sldId id="272" r:id="rId10"/>
    <p:sldId id="266" r:id="rId11"/>
    <p:sldId id="267" r:id="rId12"/>
    <p:sldId id="268" r:id="rId13"/>
    <p:sldId id="261" r:id="rId14"/>
    <p:sldId id="269" r:id="rId15"/>
    <p:sldId id="263" r:id="rId16"/>
    <p:sldId id="26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90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4A12F-2AE8-4EEB-B393-1185F215744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32F28-B895-43D9-8875-1FA690E82089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EA4DBCC2-AC25-4954-8504-BF3281AD3765}" type="parTrans" cxnId="{7CB3D466-D4DC-4AFA-A7B7-0940221F6E72}">
      <dgm:prSet/>
      <dgm:spPr/>
      <dgm:t>
        <a:bodyPr/>
        <a:lstStyle/>
        <a:p>
          <a:endParaRPr lang="ru-RU"/>
        </a:p>
      </dgm:t>
    </dgm:pt>
    <dgm:pt modelId="{9EBDE9F2-E52E-42E4-A3F4-EAA520FFD66C}" type="sibTrans" cxnId="{7CB3D466-D4DC-4AFA-A7B7-0940221F6E7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7E02464-AB70-448C-BFC6-3CA1A57B404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Ребенок один дома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FC7C102B-F449-4167-AA32-3FBC8C61EEC3}" type="parTrans" cxnId="{0D2C3523-05F1-4046-900C-F1D283BC27B1}">
      <dgm:prSet/>
      <dgm:spPr/>
      <dgm:t>
        <a:bodyPr/>
        <a:lstStyle/>
        <a:p>
          <a:endParaRPr lang="ru-RU"/>
        </a:p>
      </dgm:t>
    </dgm:pt>
    <dgm:pt modelId="{D7EB0292-3824-41DF-A5C1-51AB0AD598AC}" type="sibTrans" cxnId="{0D2C3523-05F1-4046-900C-F1D283BC27B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B3600A-C395-4262-9F00-CBAF5F3B47CD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Ребенок и другие люди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264E6CF0-2F36-4015-91CE-95601F19EBCC}" type="parTrans" cxnId="{69B1DFDC-91F9-4760-8D2C-736D322C04D1}">
      <dgm:prSet/>
      <dgm:spPr/>
      <dgm:t>
        <a:bodyPr/>
        <a:lstStyle/>
        <a:p>
          <a:endParaRPr lang="ru-RU"/>
        </a:p>
      </dgm:t>
    </dgm:pt>
    <dgm:pt modelId="{2C9F1373-3A9E-4EE1-8A8A-A5F33568F44B}" type="sibTrans" cxnId="{69B1DFDC-91F9-4760-8D2C-736D322C04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EE00AA2-2247-47A0-AACF-16F2B03EB8D3}" type="pres">
      <dgm:prSet presAssocID="{5894A12F-2AE8-4EEB-B393-1185F21574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666F1-555F-434C-B849-C29B2AA9A5E6}" type="pres">
      <dgm:prSet presAssocID="{CDB32F28-B895-43D9-8875-1FA690E82089}" presName="node" presStyleLbl="node1" presStyleIdx="0" presStyleCnt="3" custScaleX="16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B8F42-2651-49F5-949D-9449F5ABFB01}" type="pres">
      <dgm:prSet presAssocID="{9EBDE9F2-E52E-42E4-A3F4-EAA520FFD66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D5DF6E1-D840-47C2-8457-2200282F4535}" type="pres">
      <dgm:prSet presAssocID="{9EBDE9F2-E52E-42E4-A3F4-EAA520FFD66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670E714-0944-4B8A-92F7-3EE894E9A1DF}" type="pres">
      <dgm:prSet presAssocID="{17E02464-AB70-448C-BFC6-3CA1A57B4048}" presName="node" presStyleLbl="node1" presStyleIdx="1" presStyleCnt="3" custRadScaleRad="94174" custRadScaleInc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7130F-8A38-4ECB-B38D-961E746C7318}" type="pres">
      <dgm:prSet presAssocID="{D7EB0292-3824-41DF-A5C1-51AB0AD598A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2520337-D69C-448A-A8BA-2B1141494984}" type="pres">
      <dgm:prSet presAssocID="{D7EB0292-3824-41DF-A5C1-51AB0AD598A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77C7644-6F7B-4B45-8171-B59E8A5E25AD}" type="pres">
      <dgm:prSet presAssocID="{63B3600A-C395-4262-9F00-CBAF5F3B47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0E38B-D44F-426E-80FD-587D28EB036A}" type="pres">
      <dgm:prSet presAssocID="{2C9F1373-3A9E-4EE1-8A8A-A5F33568F44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7530A59-6E50-4DEC-B768-4E4C5B79F721}" type="pres">
      <dgm:prSet presAssocID="{2C9F1373-3A9E-4EE1-8A8A-A5F33568F44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6147460-FEA0-4BF0-8BC5-FFC2C69048DD}" type="presOf" srcId="{17E02464-AB70-448C-BFC6-3CA1A57B4048}" destId="{7670E714-0944-4B8A-92F7-3EE894E9A1DF}" srcOrd="0" destOrd="0" presId="urn:microsoft.com/office/officeart/2005/8/layout/cycle7"/>
    <dgm:cxn modelId="{4E09B774-17F0-43AA-AEAA-5CB6C8C9A795}" type="presOf" srcId="{63B3600A-C395-4262-9F00-CBAF5F3B47CD}" destId="{777C7644-6F7B-4B45-8171-B59E8A5E25AD}" srcOrd="0" destOrd="0" presId="urn:microsoft.com/office/officeart/2005/8/layout/cycle7"/>
    <dgm:cxn modelId="{A1BF3F25-E6DE-4DFA-BC29-8BFB92C38C5B}" type="presOf" srcId="{9EBDE9F2-E52E-42E4-A3F4-EAA520FFD66C}" destId="{BD5DF6E1-D840-47C2-8457-2200282F4535}" srcOrd="1" destOrd="0" presId="urn:microsoft.com/office/officeart/2005/8/layout/cycle7"/>
    <dgm:cxn modelId="{69B1DFDC-91F9-4760-8D2C-736D322C04D1}" srcId="{5894A12F-2AE8-4EEB-B393-1185F2157446}" destId="{63B3600A-C395-4262-9F00-CBAF5F3B47CD}" srcOrd="2" destOrd="0" parTransId="{264E6CF0-2F36-4015-91CE-95601F19EBCC}" sibTransId="{2C9F1373-3A9E-4EE1-8A8A-A5F33568F44B}"/>
    <dgm:cxn modelId="{E2053098-6CE6-426A-96A9-6837647771B5}" type="presOf" srcId="{CDB32F28-B895-43D9-8875-1FA690E82089}" destId="{1B1666F1-555F-434C-B849-C29B2AA9A5E6}" srcOrd="0" destOrd="0" presId="urn:microsoft.com/office/officeart/2005/8/layout/cycle7"/>
    <dgm:cxn modelId="{6318C269-3117-45B7-BB3E-64131898D51F}" type="presOf" srcId="{5894A12F-2AE8-4EEB-B393-1185F2157446}" destId="{1EE00AA2-2247-47A0-AACF-16F2B03EB8D3}" srcOrd="0" destOrd="0" presId="urn:microsoft.com/office/officeart/2005/8/layout/cycle7"/>
    <dgm:cxn modelId="{F1E878C3-203F-4381-B31D-872AAB1795DC}" type="presOf" srcId="{D7EB0292-3824-41DF-A5C1-51AB0AD598AC}" destId="{D2520337-D69C-448A-A8BA-2B1141494984}" srcOrd="1" destOrd="0" presId="urn:microsoft.com/office/officeart/2005/8/layout/cycle7"/>
    <dgm:cxn modelId="{1648295A-3DC2-45D9-A827-96AF44BFF0B6}" type="presOf" srcId="{D7EB0292-3824-41DF-A5C1-51AB0AD598AC}" destId="{D7B7130F-8A38-4ECB-B38D-961E746C7318}" srcOrd="0" destOrd="0" presId="urn:microsoft.com/office/officeart/2005/8/layout/cycle7"/>
    <dgm:cxn modelId="{84B84C71-F2EA-448E-9824-14C5B26EF406}" type="presOf" srcId="{2C9F1373-3A9E-4EE1-8A8A-A5F33568F44B}" destId="{F7530A59-6E50-4DEC-B768-4E4C5B79F721}" srcOrd="1" destOrd="0" presId="urn:microsoft.com/office/officeart/2005/8/layout/cycle7"/>
    <dgm:cxn modelId="{7CB3D466-D4DC-4AFA-A7B7-0940221F6E72}" srcId="{5894A12F-2AE8-4EEB-B393-1185F2157446}" destId="{CDB32F28-B895-43D9-8875-1FA690E82089}" srcOrd="0" destOrd="0" parTransId="{EA4DBCC2-AC25-4954-8504-BF3281AD3765}" sibTransId="{9EBDE9F2-E52E-42E4-A3F4-EAA520FFD66C}"/>
    <dgm:cxn modelId="{8CF44829-42B6-4C89-A341-7010A7041479}" type="presOf" srcId="{9EBDE9F2-E52E-42E4-A3F4-EAA520FFD66C}" destId="{28FB8F42-2651-49F5-949D-9449F5ABFB01}" srcOrd="0" destOrd="0" presId="urn:microsoft.com/office/officeart/2005/8/layout/cycle7"/>
    <dgm:cxn modelId="{0D2C3523-05F1-4046-900C-F1D283BC27B1}" srcId="{5894A12F-2AE8-4EEB-B393-1185F2157446}" destId="{17E02464-AB70-448C-BFC6-3CA1A57B4048}" srcOrd="1" destOrd="0" parTransId="{FC7C102B-F449-4167-AA32-3FBC8C61EEC3}" sibTransId="{D7EB0292-3824-41DF-A5C1-51AB0AD598AC}"/>
    <dgm:cxn modelId="{A2549CC3-5F05-4C96-9EA5-CE0B0B39C1DD}" type="presOf" srcId="{2C9F1373-3A9E-4EE1-8A8A-A5F33568F44B}" destId="{1DF0E38B-D44F-426E-80FD-587D28EB036A}" srcOrd="0" destOrd="0" presId="urn:microsoft.com/office/officeart/2005/8/layout/cycle7"/>
    <dgm:cxn modelId="{E13B75E4-1E76-4E78-8E33-70CCC51BF035}" type="presParOf" srcId="{1EE00AA2-2247-47A0-AACF-16F2B03EB8D3}" destId="{1B1666F1-555F-434C-B849-C29B2AA9A5E6}" srcOrd="0" destOrd="0" presId="urn:microsoft.com/office/officeart/2005/8/layout/cycle7"/>
    <dgm:cxn modelId="{B4C9C933-6211-4313-8D09-9FA9B0F1996C}" type="presParOf" srcId="{1EE00AA2-2247-47A0-AACF-16F2B03EB8D3}" destId="{28FB8F42-2651-49F5-949D-9449F5ABFB01}" srcOrd="1" destOrd="0" presId="urn:microsoft.com/office/officeart/2005/8/layout/cycle7"/>
    <dgm:cxn modelId="{03E75B5D-AAD3-409D-AF31-4526D99C290A}" type="presParOf" srcId="{28FB8F42-2651-49F5-949D-9449F5ABFB01}" destId="{BD5DF6E1-D840-47C2-8457-2200282F4535}" srcOrd="0" destOrd="0" presId="urn:microsoft.com/office/officeart/2005/8/layout/cycle7"/>
    <dgm:cxn modelId="{08F452E7-1D1D-4B85-901F-2FB306557E9F}" type="presParOf" srcId="{1EE00AA2-2247-47A0-AACF-16F2B03EB8D3}" destId="{7670E714-0944-4B8A-92F7-3EE894E9A1DF}" srcOrd="2" destOrd="0" presId="urn:microsoft.com/office/officeart/2005/8/layout/cycle7"/>
    <dgm:cxn modelId="{4B2D4E7D-37C1-4424-A2B7-879D84E2CC7B}" type="presParOf" srcId="{1EE00AA2-2247-47A0-AACF-16F2B03EB8D3}" destId="{D7B7130F-8A38-4ECB-B38D-961E746C7318}" srcOrd="3" destOrd="0" presId="urn:microsoft.com/office/officeart/2005/8/layout/cycle7"/>
    <dgm:cxn modelId="{9916153F-E0CE-4C0D-9E6C-A9236126131B}" type="presParOf" srcId="{D7B7130F-8A38-4ECB-B38D-961E746C7318}" destId="{D2520337-D69C-448A-A8BA-2B1141494984}" srcOrd="0" destOrd="0" presId="urn:microsoft.com/office/officeart/2005/8/layout/cycle7"/>
    <dgm:cxn modelId="{BEFC048A-B4BB-4E62-8B76-05DAC88BAEEF}" type="presParOf" srcId="{1EE00AA2-2247-47A0-AACF-16F2B03EB8D3}" destId="{777C7644-6F7B-4B45-8171-B59E8A5E25AD}" srcOrd="4" destOrd="0" presId="urn:microsoft.com/office/officeart/2005/8/layout/cycle7"/>
    <dgm:cxn modelId="{8785B311-6B0D-46F4-933E-8CEF93A6C4EC}" type="presParOf" srcId="{1EE00AA2-2247-47A0-AACF-16F2B03EB8D3}" destId="{1DF0E38B-D44F-426E-80FD-587D28EB036A}" srcOrd="5" destOrd="0" presId="urn:microsoft.com/office/officeart/2005/8/layout/cycle7"/>
    <dgm:cxn modelId="{9C0879AA-534E-4F7D-ABF7-FCFE0F9904D2}" type="presParOf" srcId="{1DF0E38B-D44F-426E-80FD-587D28EB036A}" destId="{F7530A59-6E50-4DEC-B768-4E4C5B79F7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F18C6-D16F-40E6-A068-336A0044C9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05D987B-ED89-4383-9F7F-1E21C04A8D1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endParaRPr lang="ru-RU" sz="1400" b="0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400" b="0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2000" b="0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продолжать знакомить детей с опасностью контактов с посторонними людьми, используя примеры из литературных произведений, из личного опыта; 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показать детям, что опасные люди могут притвориться добрыми, ласковыми, могут переодеться в форму милиционера и др. 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обучать детей правильному, безопасному поведению при общении с посторонними людьми: не соглашаться ни на какие предложения незнакомых взрослых, не открывать двери дома посторонним людям, 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развивать наблюдательность и осмотрительность при общении с незнакомыми людьми; 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продолжать формировать элементарные представления о добре и зле; 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закрепить с каждым ребенком знание его имени, фамилии, домашнего адреса; 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продолжать воспитывать у детей чуткое отношение к окружающим близким людям. 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57714-D9D8-4F43-91D9-06C8BCE45065}" type="parTrans" cxnId="{195E2524-E950-475D-92BD-AED1BBF60A74}">
      <dgm:prSet/>
      <dgm:spPr/>
      <dgm:t>
        <a:bodyPr/>
        <a:lstStyle/>
        <a:p>
          <a:endParaRPr lang="ru-RU"/>
        </a:p>
      </dgm:t>
    </dgm:pt>
    <dgm:pt modelId="{0CA9C2D3-BB66-4DD6-9BEC-F99C589CCE0D}" type="sibTrans" cxnId="{195E2524-E950-475D-92BD-AED1BBF60A74}">
      <dgm:prSet/>
      <dgm:spPr/>
      <dgm:t>
        <a:bodyPr/>
        <a:lstStyle/>
        <a:p>
          <a:endParaRPr lang="ru-RU"/>
        </a:p>
      </dgm:t>
    </dgm:pt>
    <dgm:pt modelId="{86DE25F0-94DC-42C7-8B85-B9993B69DB2A}" type="pres">
      <dgm:prSet presAssocID="{548F18C6-D16F-40E6-A068-336A0044C972}" presName="Name0" presStyleCnt="0">
        <dgm:presLayoutVars>
          <dgm:dir/>
          <dgm:resizeHandles val="exact"/>
        </dgm:presLayoutVars>
      </dgm:prSet>
      <dgm:spPr/>
    </dgm:pt>
    <dgm:pt modelId="{B5F5798A-3BE8-4F0C-B561-CC4DB2EEACB5}" type="pres">
      <dgm:prSet presAssocID="{548F18C6-D16F-40E6-A068-336A0044C972}" presName="fgShape" presStyleLbl="fgShp" presStyleIdx="0" presStyleCnt="1" custLinFactY="-231842" custLinFactNeighborX="-2625" custLinFactNeighborY="-300000"/>
      <dgm:spPr>
        <a:noFill/>
        <a:ln>
          <a:noFill/>
        </a:ln>
      </dgm:spPr>
    </dgm:pt>
    <dgm:pt modelId="{15E61090-6691-4095-ADC0-6FA56938873C}" type="pres">
      <dgm:prSet presAssocID="{548F18C6-D16F-40E6-A068-336A0044C972}" presName="linComp" presStyleCnt="0"/>
      <dgm:spPr/>
    </dgm:pt>
    <dgm:pt modelId="{5489DFF2-59CA-458F-9AAD-4E25175AC386}" type="pres">
      <dgm:prSet presAssocID="{105D987B-ED89-4383-9F7F-1E21C04A8D16}" presName="compNode" presStyleCnt="0"/>
      <dgm:spPr/>
    </dgm:pt>
    <dgm:pt modelId="{037CD55D-F417-4189-8C91-A65CFF2E8B9B}" type="pres">
      <dgm:prSet presAssocID="{105D987B-ED89-4383-9F7F-1E21C04A8D16}" presName="bkgdShape" presStyleLbl="node1" presStyleIdx="0" presStyleCnt="1" custLinFactNeighborY="-2215"/>
      <dgm:spPr/>
      <dgm:t>
        <a:bodyPr/>
        <a:lstStyle/>
        <a:p>
          <a:endParaRPr lang="ru-RU"/>
        </a:p>
      </dgm:t>
    </dgm:pt>
    <dgm:pt modelId="{94A5AF2A-FAE5-42A1-AA46-42F3D4E4DCC0}" type="pres">
      <dgm:prSet presAssocID="{105D987B-ED89-4383-9F7F-1E21C04A8D16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83922-28DC-4069-824B-6E1D3DEF7B4C}" type="pres">
      <dgm:prSet presAssocID="{105D987B-ED89-4383-9F7F-1E21C04A8D16}" presName="invisiNode" presStyleLbl="node1" presStyleIdx="0" presStyleCnt="1"/>
      <dgm:spPr/>
    </dgm:pt>
    <dgm:pt modelId="{24165699-FD9D-46C8-A12E-4CF639705D13}" type="pres">
      <dgm:prSet presAssocID="{105D987B-ED89-4383-9F7F-1E21C04A8D16}" presName="imagNode" presStyleLbl="fgImgPlace1" presStyleIdx="0" presStyleCnt="1" custScaleX="96625" custScaleY="100909" custLinFactX="-51888" custLinFactNeighborX="-100000" custLinFactNeighborY="-13988"/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7C6211A0-3045-46B3-9CCC-262EB3A9E6EE}" type="presOf" srcId="{105D987B-ED89-4383-9F7F-1E21C04A8D16}" destId="{94A5AF2A-FAE5-42A1-AA46-42F3D4E4DCC0}" srcOrd="1" destOrd="0" presId="urn:microsoft.com/office/officeart/2005/8/layout/hList7"/>
    <dgm:cxn modelId="{E4B08B3B-1CF3-4AEF-952A-BB0EB804CF45}" type="presOf" srcId="{105D987B-ED89-4383-9F7F-1E21C04A8D16}" destId="{037CD55D-F417-4189-8C91-A65CFF2E8B9B}" srcOrd="0" destOrd="0" presId="urn:microsoft.com/office/officeart/2005/8/layout/hList7"/>
    <dgm:cxn modelId="{195E2524-E950-475D-92BD-AED1BBF60A74}" srcId="{548F18C6-D16F-40E6-A068-336A0044C972}" destId="{105D987B-ED89-4383-9F7F-1E21C04A8D16}" srcOrd="0" destOrd="0" parTransId="{20257714-D9D8-4F43-91D9-06C8BCE45065}" sibTransId="{0CA9C2D3-BB66-4DD6-9BEC-F99C589CCE0D}"/>
    <dgm:cxn modelId="{88F386DC-2B43-46F3-81B4-6123D8D02009}" type="presOf" srcId="{548F18C6-D16F-40E6-A068-336A0044C972}" destId="{86DE25F0-94DC-42C7-8B85-B9993B69DB2A}" srcOrd="0" destOrd="0" presId="urn:microsoft.com/office/officeart/2005/8/layout/hList7"/>
    <dgm:cxn modelId="{E11C86FD-F31A-4EF7-886D-E63FC9250123}" type="presParOf" srcId="{86DE25F0-94DC-42C7-8B85-B9993B69DB2A}" destId="{B5F5798A-3BE8-4F0C-B561-CC4DB2EEACB5}" srcOrd="0" destOrd="0" presId="urn:microsoft.com/office/officeart/2005/8/layout/hList7"/>
    <dgm:cxn modelId="{74F6632A-BF04-4083-8B46-303889917E34}" type="presParOf" srcId="{86DE25F0-94DC-42C7-8B85-B9993B69DB2A}" destId="{15E61090-6691-4095-ADC0-6FA56938873C}" srcOrd="1" destOrd="0" presId="urn:microsoft.com/office/officeart/2005/8/layout/hList7"/>
    <dgm:cxn modelId="{CDED6396-E56A-4D7C-98EA-6514FC55BC7F}" type="presParOf" srcId="{15E61090-6691-4095-ADC0-6FA56938873C}" destId="{5489DFF2-59CA-458F-9AAD-4E25175AC386}" srcOrd="0" destOrd="0" presId="urn:microsoft.com/office/officeart/2005/8/layout/hList7"/>
    <dgm:cxn modelId="{04E54C93-0120-409C-B3AA-C5D22FF9A5F9}" type="presParOf" srcId="{5489DFF2-59CA-458F-9AAD-4E25175AC386}" destId="{037CD55D-F417-4189-8C91-A65CFF2E8B9B}" srcOrd="0" destOrd="0" presId="urn:microsoft.com/office/officeart/2005/8/layout/hList7"/>
    <dgm:cxn modelId="{14074D22-F959-4815-B032-48DCAEA76D5A}" type="presParOf" srcId="{5489DFF2-59CA-458F-9AAD-4E25175AC386}" destId="{94A5AF2A-FAE5-42A1-AA46-42F3D4E4DCC0}" srcOrd="1" destOrd="0" presId="urn:microsoft.com/office/officeart/2005/8/layout/hList7"/>
    <dgm:cxn modelId="{F650A640-2322-43E1-9BB3-197AD51E6893}" type="presParOf" srcId="{5489DFF2-59CA-458F-9AAD-4E25175AC386}" destId="{E9283922-28DC-4069-824B-6E1D3DEF7B4C}" srcOrd="2" destOrd="0" presId="urn:microsoft.com/office/officeart/2005/8/layout/hList7"/>
    <dgm:cxn modelId="{DDB564AD-1779-4199-9D60-8115D61CD27C}" type="presParOf" srcId="{5489DFF2-59CA-458F-9AAD-4E25175AC386}" destId="{24165699-FD9D-46C8-A12E-4CF639705D1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66F1-555F-434C-B849-C29B2AA9A5E6}">
      <dsp:nvSpPr>
        <dsp:cNvPr id="0" name=""/>
        <dsp:cNvSpPr/>
      </dsp:nvSpPr>
      <dsp:spPr>
        <a:xfrm>
          <a:off x="1584180" y="1874"/>
          <a:ext cx="5040551" cy="1547187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629496" y="47190"/>
        <a:ext cx="4949919" cy="1456555"/>
      </dsp:txXfrm>
    </dsp:sp>
    <dsp:sp modelId="{28FB8F42-2651-49F5-949D-9449F5ABFB01}">
      <dsp:nvSpPr>
        <dsp:cNvPr id="0" name=""/>
        <dsp:cNvSpPr/>
      </dsp:nvSpPr>
      <dsp:spPr>
        <a:xfrm rot="3694633">
          <a:off x="4557734" y="2700018"/>
          <a:ext cx="1469696" cy="541515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720189" y="2808321"/>
        <a:ext cx="1144787" cy="324909"/>
      </dsp:txXfrm>
    </dsp:sp>
    <dsp:sp modelId="{7670E714-0944-4B8A-92F7-3EE894E9A1DF}">
      <dsp:nvSpPr>
        <dsp:cNvPr id="0" name=""/>
        <dsp:cNvSpPr/>
      </dsp:nvSpPr>
      <dsp:spPr>
        <a:xfrm>
          <a:off x="4933522" y="4392490"/>
          <a:ext cx="3094375" cy="154718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2">
                  <a:lumMod val="25000"/>
                </a:schemeClr>
              </a:solidFill>
            </a:rPr>
            <a:t>Ребенок один дома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978838" y="4437806"/>
        <a:ext cx="3003743" cy="1456555"/>
      </dsp:txXfrm>
    </dsp:sp>
    <dsp:sp modelId="{D7B7130F-8A38-4ECB-B38D-961E746C7318}">
      <dsp:nvSpPr>
        <dsp:cNvPr id="0" name=""/>
        <dsp:cNvSpPr/>
      </dsp:nvSpPr>
      <dsp:spPr>
        <a:xfrm rot="10775524">
          <a:off x="3280137" y="4912882"/>
          <a:ext cx="1469696" cy="541515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442591" y="5021185"/>
        <a:ext cx="1144787" cy="324909"/>
      </dsp:txXfrm>
    </dsp:sp>
    <dsp:sp modelId="{777C7644-6F7B-4B45-8171-B59E8A5E25AD}">
      <dsp:nvSpPr>
        <dsp:cNvPr id="0" name=""/>
        <dsp:cNvSpPr/>
      </dsp:nvSpPr>
      <dsp:spPr>
        <a:xfrm>
          <a:off x="2073" y="4427602"/>
          <a:ext cx="3094375" cy="154718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2">
                  <a:lumMod val="25000"/>
                </a:schemeClr>
              </a:solidFill>
            </a:rPr>
            <a:t>Ребенок и другие люди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389" y="4472918"/>
        <a:ext cx="3003743" cy="1456555"/>
      </dsp:txXfrm>
    </dsp:sp>
    <dsp:sp modelId="{1DF0E38B-D44F-426E-80FD-587D28EB036A}">
      <dsp:nvSpPr>
        <dsp:cNvPr id="0" name=""/>
        <dsp:cNvSpPr/>
      </dsp:nvSpPr>
      <dsp:spPr>
        <a:xfrm rot="18000000">
          <a:off x="2092009" y="2717574"/>
          <a:ext cx="1469696" cy="541515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254464" y="2825877"/>
        <a:ext cx="1144787" cy="324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CD55D-F417-4189-8C91-A65CFF2E8B9B}">
      <dsp:nvSpPr>
        <dsp:cNvPr id="0" name=""/>
        <dsp:cNvSpPr/>
      </dsp:nvSpPr>
      <dsp:spPr>
        <a:xfrm>
          <a:off x="0" y="0"/>
          <a:ext cx="8136904" cy="604867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продолжать знакомить детей с опасностью контактов с посторонними людьми, используя примеры из литературных произведений, из личного опыта; 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показать детям, что опасные люди могут притвориться добрыми, ласковыми, могут переодеться в форму милиционера и др. 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обучать детей правильному, безопасному поведению при общении с посторонними людьми: не соглашаться ни на какие предложения незнакомых взрослых, не открывать двери дома посторонним людям, 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развивать наблюдательность и осмотрительность при общении с незнакомыми людьми; 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продолжать формировать элементарные представления о добре и зле; 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закрепить с каждым ребенком знание его имени, фамилии, домашнего адреса; 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продолжать воспитывать у детей чуткое отношение к окружающим близким людям. 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19468"/>
        <a:ext cx="8136904" cy="2419468"/>
      </dsp:txXfrm>
    </dsp:sp>
    <dsp:sp modelId="{24165699-FD9D-46C8-A12E-4CF639705D13}">
      <dsp:nvSpPr>
        <dsp:cNvPr id="0" name=""/>
        <dsp:cNvSpPr/>
      </dsp:nvSpPr>
      <dsp:spPr>
        <a:xfrm>
          <a:off x="35997" y="72018"/>
          <a:ext cx="1946228" cy="2032516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5798A-3BE8-4F0C-B561-CC4DB2EEACB5}">
      <dsp:nvSpPr>
        <dsp:cNvPr id="0" name=""/>
        <dsp:cNvSpPr/>
      </dsp:nvSpPr>
      <dsp:spPr>
        <a:xfrm>
          <a:off x="128969" y="13530"/>
          <a:ext cx="7485951" cy="907300"/>
        </a:xfrm>
        <a:prstGeom prst="leftRightArrow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08912" cy="5535744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sz="5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«МОЯ</a:t>
            </a:r>
            <a:br>
              <a:rPr lang="ru-RU" sz="5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БЕЗОПАСНОСТЬ»</a:t>
            </a:r>
            <a:br>
              <a:rPr lang="ru-RU" sz="5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проектная деятельность  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МАДОУ «Детский сад №86»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воспитатели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Нагишева Н.А.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Сыктывкар, 2023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3174393" cy="4455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9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1977"/>
            <a:ext cx="8136904" cy="561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Значимость проекта для всех его участников: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получают и закрепляют на практике правила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безопасного поведения в быту и на улице.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Педагоги: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освоения метода проектирования – метод организации насыщенной детской деятельности, который дает возможность расширять образовательное пространство, придать ему новые формы, эффективно развивать творческое и познавательное мышление дошкольников.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расширяют возможности сотрудничества со своими детьми, подготавливают материал для обучения своих детей.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89074"/>
            <a:ext cx="7848872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Предполагаемое распределение ролей в проектной группе: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организует образовательные ситуации, совместную продуктивную деятельность, консультирование родителей.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участвуют в образовательной и игровой деятельности.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подготавливают материал для обучения детей, закрепляют полученные детьми знания на практике, участвуют в продуктивной деятельности и в мероприятиях.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496944" cy="462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проектной деятельности: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Диски «Как себя вести», «уроки о дороге», мультипликационные фильмы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«Уроки осторожности» Уроки тётушки Совы, Просмотр мультфильма «Машины специального назначения» из сериала «Азбука безопасности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смешариков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«Игра с огнём», азбука безопасности со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смешариками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«Кто быстрее», «Правила безопасного поведения детей на природе»,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экскурсии на пищеблок и в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№№№№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публикации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СМИ, литература по теме проекта,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«Сдача экзамена на право управления велосипедом»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3226"/>
            <a:ext cx="7848872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Реализация проекта позволяет: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marL="342900" marR="9017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Организовать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партнерство с родителями воспитанников группы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вопросам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безопасности жизнедеятельности. </a:t>
            </a:r>
          </a:p>
          <a:p>
            <a:pPr marR="9017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Сформировать знания у детей об осторожном обращении с опасными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предметами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правильном поведении при контактах с незнакомыми людьми. 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R="9017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3.  Сформировать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навыки безопасного поведения. </a:t>
            </a:r>
          </a:p>
          <a:p>
            <a:pPr marR="9017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Знания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умения и навыки дети получают в процессе ознакомления с окружающим миром, в конструировании, рисовании, лепке, аппликации, в игровой деятельности, во время прогулок и экскурсий, в процессе сюжетно-ролевых и дидактических игр.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424936" cy="612068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навыками правильных действий в случае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выполнение правил противопожарной безопасности.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знаниями простейших дорожных знаков, правил для пешехода и знаний сигналов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поведения с незнакомыми людьми и предметами.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компетентности родителей в вопросах безопасности детей.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результат: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Благодаря взаимодействию родителей и воспитателей были созданы условия для формирования навыков безопасного поведения в быту и в общении с незнакомыми людьми в процессе приобретения    социального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опыта, в ходе чего были решены все поставленные задачи.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Воспитатели применили на практике метод проектирования.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Родители являются непосредственными участниками образовательного процесса.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81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0388093"/>
              </p:ext>
            </p:extLst>
          </p:nvPr>
        </p:nvGraphicFramePr>
        <p:xfrm>
          <a:off x="467544" y="332656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7" y="620688"/>
            <a:ext cx="4752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БЕЗОПАСНОСТЬ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2124416"/>
              </p:ext>
            </p:extLst>
          </p:nvPr>
        </p:nvGraphicFramePr>
        <p:xfrm>
          <a:off x="503550" y="260648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75474" y="5085184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6466" y="404664"/>
            <a:ext cx="324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111.HOME2344\Рабочий стол\img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7"/>
            <a:ext cx="2664296" cy="20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111.HOME2344\Рабочий стол\15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88" y="322086"/>
            <a:ext cx="2113756" cy="20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111.HOME2344\Рабочий стол\8821_22966249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30372"/>
            <a:ext cx="2553692" cy="19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16632"/>
            <a:ext cx="8496944" cy="6336704"/>
            <a:chOff x="4128525" y="0"/>
            <a:chExt cx="4004882" cy="60486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28525" y="0"/>
              <a:ext cx="4004882" cy="6048672"/>
            </a:xfrm>
            <a:prstGeom prst="roundRect">
              <a:avLst>
                <a:gd name="adj" fmla="val 10593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128525" y="2419468"/>
              <a:ext cx="4004882" cy="2419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продолжать знакомить детей с потенциально опасными для здоровья и жизни человека предметами домашнего быта, в том числе с теми, которые детям категорически брать запрещается (спички, электроприборы);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учить детей правильно и безопасно пользоваться ножницами, ножом;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совершенствовать умение безопасно пользоваться вилкой, краном с горячей водой, оборудованием для изобразительной и трудовой деятельности;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продолжать знакомить с причинами пожара и его последствиями;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обучать правильному поведению во время пожара: выбегать из горящего помещения, сообщать о пожаре, громко звать на помощь;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знакомить детей с опасными местами в помещении (балкон, окно, кухня с горячей плитой, ванная комната с моющими средствами и др.);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учить детей пользоваться телефоном в экстремальных ситуациях: правильно делать набор по карточкам с условными обозначениями «01», «02», «03», познакомить с общими правилами вызова экстренных служб по телефону;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формировать умение поддерживать порядок в помещении; 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воспитывать аккуратность и осторожность в быту. </a:t>
              </a:r>
              <a:endPara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C:\Documents and Settings\111.HOME2344\Рабочий стол\hello_html_34bd9cb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554" y="311850"/>
            <a:ext cx="268287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111.HOME2344\Рабочий стол\87-5-kartinki-bezopasnost-dete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6826"/>
            <a:ext cx="2232248" cy="21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111.HOME2344\Рабочий стол\37322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547" y="157376"/>
            <a:ext cx="2376264" cy="21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035" y="404664"/>
            <a:ext cx="8348437" cy="637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Актуальность:</a:t>
            </a: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Основы безопасности – один из наиболее актуальных вопросов для любого возраста. Детям, начиная с самого детства, следует на примере и наглядно показать последствия неправильного поведения человека в той или иной опасной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ситуации.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и родителям надо объединить усилия, для того, чтобы уберечь детей от возможной трагедии, необходима целенаправленная работа над формированием у них культуры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 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568952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 проекта: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условия для формирования навыков безопасного поведения в быту и в общении с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незнакомыми людьми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приобретения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опыта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7525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352928" cy="6623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Организовать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предметно-развивающую среду по проблемам ОБЖ. </a:t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lang="ru-RU" sz="1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Обучающие: 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формировать знания об источниках опасности в квартире; </a:t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обогащать представления о доступном ребенку предметном мире и назначении предметов, о правилах безопасного использования; </a:t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способствовать формированию привычки к здоровому образу жизни; </a:t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познакомить с элементарными правилами безопасного обращения с предметами дома . </a:t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познакомить с ситуациями, угрожающими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здоровью,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выходить из сложных, проблемных ситуаций не навредив своему здоровью и здоровью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окружающих,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Развивающие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 развивать взаимоотношения детей, умение действовать согласованно, принимая общую цель, переживать радость от результатов общих усилий и совместной деятельности. 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 развивать умение сравнивать и анализировать посредством наблюдений 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 развивать познавательную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активность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детей, обогащая представления о людях, предметах и явлениях окружающего мира. 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у детей самостоятельность,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приобретение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навыков игровой деятельности и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способности к предвидению возможной опасности и построения адекватного безопасного поведения;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Воспитательные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 Воспитывать доброжелательное отношение детей к окружающему; 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 Воспитывать бережное отношение к своему телу.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496945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 по работе с родителями:</a:t>
            </a:r>
          </a:p>
          <a:p>
            <a:pPr algn="just"/>
            <a:r>
              <a:rPr lang="ru-RU" sz="2400" dirty="0" smtClean="0">
                <a:latin typeface="Times New Roman"/>
                <a:ea typeface="Times New Roman"/>
              </a:rPr>
              <a:t>1.Повысить компетентность </a:t>
            </a:r>
            <a:r>
              <a:rPr lang="ru-RU" sz="2400" dirty="0">
                <a:latin typeface="Times New Roman"/>
                <a:ea typeface="Times New Roman"/>
              </a:rPr>
              <a:t>родителей в вопросах безопасности детей в окружающей жизни. 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2.Привлечь </a:t>
            </a:r>
            <a:r>
              <a:rPr lang="ru-RU" sz="2400" dirty="0">
                <a:latin typeface="Times New Roman"/>
                <a:ea typeface="Times New Roman"/>
              </a:rPr>
              <a:t>семьи к участию в воспитательном процессе на основе педагогического сотрудничества. 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/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472608" cy="364434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4509120"/>
            <a:ext cx="3672408" cy="14255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944216"/>
          </a:xfrm>
        </p:spPr>
        <p:txBody>
          <a:bodyPr vert="horz"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информационно-творческий, групповой.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долгосрочный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самостоятельная деятельность,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 проекта: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Систематическое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наиболее вероятных причин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возникновения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Целенаправленное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правил безопасного поведения в детском саду, дома,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Принцип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креативности, позволяющий формировать новые знания, умения, навыки в области противопожарной безопасности ребёнка на базе уже имеющихся.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 главу проекта поставлен ребёнок и забота о его здоровье и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2897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включает в себя 3 этапа: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</a:t>
            </a:r>
          </a:p>
          <a:p>
            <a:pPr marL="45720" indent="0">
              <a:buNone/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 вопросам безопасности жизни и здоровья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Формулировка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определение задач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по теме проекта.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основного этапа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5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619268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на тему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Безопасность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«Специализированный транспорт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3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приемам защитного поведения (крик, призыв о помощи) 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«Правила поведения для воспитанных детей».</a:t>
            </a:r>
          </a:p>
          <a:p>
            <a:pPr algn="just"/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«Как спастись от неприятностей», «Пожароопасные предметы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при пожаре», беседа с последующим анализом.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«Спички детям не игрушка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«Кто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пожарные», «Что такое терроризм»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машин и пожара, машин на дороге, опасностей в доме. Раскрашивание иллюстраций на тему «Безопасность»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«Горячее и холодное», «Торнадо»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«Мы-пожарные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«Скорая помощь»,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помощь», « Мы пожарники».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– изготовление информационного материала для детей по темам: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терроризм? », «Средства для тушения пожара», «Запомни эти номера!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буклет «Безопасность детей в наших руках».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«Незнакомец», 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людей не нужно бояться» (полицейский, пожарный, служба спасения, врач, инспектор ГИБДД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«Пожарная эвакуация».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2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1" y="2799834"/>
            <a:ext cx="5542756" cy="31816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3. Заключительный </a:t>
            </a:r>
            <a:r>
              <a:rPr lang="ru-RU" dirty="0" smtClean="0">
                <a:solidFill>
                  <a:srgbClr val="C00000"/>
                </a:solidFill>
              </a:rPr>
              <a:t>этап</a:t>
            </a:r>
          </a:p>
          <a:p>
            <a:r>
              <a:rPr lang="ru-RU" dirty="0" smtClean="0"/>
              <a:t> </a:t>
            </a:r>
            <a:r>
              <a:rPr lang="ru-RU" dirty="0"/>
              <a:t>Составление презентации проекта.</a:t>
            </a:r>
          </a:p>
          <a:p>
            <a:r>
              <a:rPr lang="ru-RU" dirty="0" smtClean="0"/>
              <a:t> Выставка </a:t>
            </a:r>
            <a:r>
              <a:rPr lang="ru-RU" dirty="0"/>
              <a:t>рисунков на тему «Безопасность</a:t>
            </a:r>
            <a:r>
              <a:rPr lang="ru-RU" dirty="0" smtClean="0"/>
              <a:t>»</a:t>
            </a:r>
          </a:p>
          <a:p>
            <a:r>
              <a:rPr lang="ru-RU" dirty="0"/>
              <a:t> </a:t>
            </a:r>
            <a:r>
              <a:rPr lang="ru-RU" dirty="0" smtClean="0"/>
              <a:t>Театрализация «Кошкин дом».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 b="12374"/>
          <a:stretch/>
        </p:blipFill>
        <p:spPr bwMode="auto">
          <a:xfrm>
            <a:off x="2051720" y="2852936"/>
            <a:ext cx="5542756" cy="31816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530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</TotalTime>
  <Words>889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«МОЯ БЕЗОПАСНОСТЬ» проектная деятельность   МАДОУ «Детский сад №86» воспитатели: Нагишева Н.А.                  Сыктывкар, 2023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</vt:lpstr>
      <vt:lpstr>   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БЕЗОПАСНОСТЬ» </dc:title>
  <cp:lastModifiedBy>Наталья</cp:lastModifiedBy>
  <cp:revision>31</cp:revision>
  <dcterms:modified xsi:type="dcterms:W3CDTF">2023-11-13T18:59:08Z</dcterms:modified>
</cp:coreProperties>
</file>