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sldIdLst>
    <p:sldId id="256" r:id="rId2"/>
    <p:sldId id="267" r:id="rId3"/>
    <p:sldId id="264" r:id="rId4"/>
    <p:sldId id="257" r:id="rId5"/>
    <p:sldId id="268" r:id="rId6"/>
    <p:sldId id="259" r:id="rId7"/>
    <p:sldId id="262" r:id="rId8"/>
    <p:sldId id="269" r:id="rId9"/>
    <p:sldId id="260" r:id="rId10"/>
    <p:sldId id="263" r:id="rId11"/>
    <p:sldId id="265" r:id="rId12"/>
    <p:sldId id="261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0A080-6C3F-48AB-AB38-A45552CAC000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AF0B5-8E6F-4B25-B7CD-BFEACDBF5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9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AF0B5-8E6F-4B25-B7CD-BFEACDBF51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2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5C257E3-DBC6-4246-BB47-34800D70589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8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57E3-DBC6-4246-BB47-34800D70589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4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35C257E3-DBC6-4246-BB47-34800D70589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57E3-DBC6-4246-BB47-34800D70589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35C257E3-DBC6-4246-BB47-34800D70589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77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35C257E3-DBC6-4246-BB47-34800D70589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0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35C257E3-DBC6-4246-BB47-34800D70589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1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57E3-DBC6-4246-BB47-34800D70589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0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35C257E3-DBC6-4246-BB47-34800D70589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1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57E3-DBC6-4246-BB47-34800D70589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35C257E3-DBC6-4246-BB47-34800D70589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57E3-DBC6-4246-BB47-34800D70589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561DF-0271-4026-8CB0-2E5BD8C9E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7590" y="1772816"/>
            <a:ext cx="6428445" cy="1810636"/>
          </a:xfrm>
        </p:spPr>
        <p:txBody>
          <a:bodyPr/>
          <a:lstStyle/>
          <a:p>
            <a:r>
              <a:rPr lang="ru-RU" dirty="0" smtClean="0"/>
              <a:t>Освобождение </a:t>
            </a:r>
            <a:br>
              <a:rPr lang="ru-RU" dirty="0" smtClean="0"/>
            </a:br>
            <a:r>
              <a:rPr lang="ru-RU" dirty="0" smtClean="0"/>
              <a:t>Ростова-На-Дону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ЦДТ Ворошиловского района города Ростова-на-Дону</a:t>
            </a:r>
          </a:p>
          <a:p>
            <a:r>
              <a:rPr lang="ru-RU" b="1" dirty="0"/>
              <a:t>Создатели</a:t>
            </a:r>
            <a:r>
              <a:rPr lang="ru-RU" dirty="0"/>
              <a:t> </a:t>
            </a:r>
            <a:r>
              <a:rPr lang="ru-RU" b="1" dirty="0"/>
              <a:t>проекта</a:t>
            </a:r>
            <a:r>
              <a:rPr lang="ru-RU" dirty="0"/>
              <a:t>: </a:t>
            </a:r>
          </a:p>
          <a:p>
            <a:r>
              <a:rPr lang="ru-RU" dirty="0"/>
              <a:t>Педагог дополнительного Тимошенко Н.В.</a:t>
            </a:r>
          </a:p>
          <a:p>
            <a:r>
              <a:rPr lang="ru-RU" dirty="0"/>
              <a:t>Педагог дополнительного образования Филатова Н.М.</a:t>
            </a:r>
          </a:p>
          <a:p>
            <a:r>
              <a:rPr lang="ru-RU" dirty="0"/>
              <a:t>Педагог дополнительного Шумкова С.П.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9091" y="1268760"/>
            <a:ext cx="65972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ПРОЕКТ ПО НРАВСТВЕННО-ПАТРИОТИЧЕСКОМУ ВОСПИТАНИЮ,</a:t>
            </a:r>
            <a:endParaRPr lang="ru-RU" sz="1600" dirty="0"/>
          </a:p>
          <a:p>
            <a:r>
              <a:rPr lang="ru-RU" dirty="0"/>
              <a:t>  посвященный первому освобождению Ростова-на-Дону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1960" y="1412776"/>
            <a:ext cx="46085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Немецким войскам временный захват Ростова также достался недешево: убитыми — до 3500 солдат и офицеров, более 5000 — ранеными и обмороженными, 154 подбитых и сожженных танка, сотни автомашин и мотоциклов, много другой боевой техники и вооружения. Наступательная мощь 13-й и 14-й танковых, 60-й и 1-й "</a:t>
            </a:r>
            <a:r>
              <a:rPr lang="ru-RU" dirty="0" err="1"/>
              <a:t>Лейбштандарт</a:t>
            </a:r>
            <a:r>
              <a:rPr lang="ru-RU" dirty="0"/>
              <a:t> СС Адольф Гитлер" моторизованных дивизий, штурмовавших донскую столицу, была настолько подорвана, что вести дальнейшее наступление на Кавказ они были не в состоянии.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Освобождение </a:t>
            </a:r>
            <a:br>
              <a:rPr lang="ru-RU" dirty="0"/>
            </a:br>
            <a:r>
              <a:rPr lang="ru-RU" dirty="0"/>
              <a:t>Ростова-на-Дону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70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0"/>
            <a:ext cx="51480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памяти остались пылающие здания в центре города, улицы, усыпанные щебнем и битым стеклом, трупы солдат. Запомнился мертвый казак возле нынешнего главного универмага, неподалеку от своей мертвой лошади; люди равнодушно шли мимо и почему-то старательно и далеко обходили лошадь. Там же грузовик с мертвым шофером в кабине. Врезалась в память немецкая полевая кухня, в которую был запряжен русский мужичок. И еще одна сценка на углу Большой Садовой и Газетного переулка: остановилась группа немецких офицеров, к ним подошел пожилой еврей. На немецком языке он спросил у одного из офицеров, видимо, старшего по званию: правда ли, что немцы истребляют евреев. Тот ответил отрицательно, и тогда еврей, подобострастно изогнувшись, протянул ему руку. В ответ офицер смерил еврея презрительным взглядом, заложил демонстративно руки за спину и удалился.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Освобождение </a:t>
            </a:r>
            <a:br>
              <a:rPr lang="ru-RU" dirty="0"/>
            </a:br>
            <a:r>
              <a:rPr lang="ru-RU" dirty="0"/>
              <a:t>Ростова-на-Дону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51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" y="260648"/>
            <a:ext cx="9144000" cy="62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6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Освобождение </a:t>
            </a:r>
            <a:br>
              <a:rPr lang="ru-RU" dirty="0"/>
            </a:br>
            <a:r>
              <a:rPr lang="ru-RU" dirty="0"/>
              <a:t>Ростова-на-Дону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692696"/>
            <a:ext cx="43924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 Ростовом вермахт потерпел первое крупное поражение, а его 1-я танковая армия была отброшена на 70–80 км на запад. Были разгромлены 14-я и 16-я танковые дивизии, 60-я и "</a:t>
            </a:r>
            <a:r>
              <a:rPr lang="ru-RU" dirty="0" err="1"/>
              <a:t>Лейбштандарт</a:t>
            </a:r>
            <a:r>
              <a:rPr lang="ru-RU" dirty="0"/>
              <a:t> Адольф Гитлер" моторизованные дивизии, 49-й горнострелковый корпус. Враг потерял свыше 5000 гренадеров убитыми, около 9000 ранеными и обмороженными, уничтожено и захвачено в качестве трофеев 275 танков, 359 орудий, 4400 автомашин различных марок и назначения, 80 боевых самолетов и много другого военного имущества и вооружения.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729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132856"/>
            <a:ext cx="3112048" cy="24649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Освобождение </a:t>
            </a:r>
            <a:br>
              <a:rPr lang="ru-RU" dirty="0"/>
            </a:br>
            <a:r>
              <a:rPr lang="ru-RU" dirty="0"/>
              <a:t>Ростова-на-Дону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5392" y="47667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Noto Serif"/>
              </a:rPr>
              <a:t>В </a:t>
            </a:r>
            <a:r>
              <a:rPr lang="ru-RU" dirty="0">
                <a:solidFill>
                  <a:srgbClr val="000000"/>
                </a:solidFill>
                <a:latin typeface="Noto Serif"/>
              </a:rPr>
              <a:t>результате успешного контрнаступления войск Южного фронта и 56-й армии Ростов-на-Дону был освобожден, а отборные танковые и моторизованные дивизии армии барона фон Клейста разбиты и отброшены на 80–100 км, на рубеж реки </a:t>
            </a:r>
            <a:r>
              <a:rPr lang="ru-RU" dirty="0" err="1">
                <a:solidFill>
                  <a:srgbClr val="000000"/>
                </a:solidFill>
                <a:latin typeface="Noto Serif"/>
              </a:rPr>
              <a:t>Миус</a:t>
            </a:r>
            <a:r>
              <a:rPr lang="ru-RU" dirty="0">
                <a:solidFill>
                  <a:srgbClr val="000000"/>
                </a:solidFill>
                <a:latin typeface="Noto Serif"/>
              </a:rPr>
              <a:t>. В боях за Ростов отличились бойцы и командиры Ростовского полка народного ополчения, воины-чекисты 230-го полка подполковника Павла Демина, дивизии и бригады 56-й армии. Победа под Ростовом останется в истории как первый стратегический успех советских войск в Великой Отечественной войне</a:t>
            </a:r>
            <a:r>
              <a:rPr lang="ru-RU" dirty="0" smtClean="0">
                <a:solidFill>
                  <a:srgbClr val="000000"/>
                </a:solidFill>
                <a:latin typeface="Noto Serif"/>
              </a:rPr>
              <a:t>.</a:t>
            </a:r>
            <a:endParaRPr lang="ru-RU" dirty="0">
              <a:solidFill>
                <a:srgbClr val="000000"/>
              </a:solidFill>
              <a:latin typeface="Noto Serif"/>
            </a:endParaRPr>
          </a:p>
          <a:p>
            <a:endParaRPr lang="ru-RU" b="0" i="0" dirty="0" smtClean="0">
              <a:solidFill>
                <a:srgbClr val="000000"/>
              </a:solidFill>
              <a:effectLst/>
              <a:latin typeface="Noto Serif"/>
            </a:endParaRPr>
          </a:p>
          <a:p>
            <a:endParaRPr lang="ru-RU" dirty="0">
              <a:solidFill>
                <a:srgbClr val="000000"/>
              </a:solidFill>
              <a:latin typeface="Noto Serif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Noto Serif"/>
              </a:rPr>
              <a:t>Никто не забыт. Ничто не забыто.</a:t>
            </a:r>
            <a:endParaRPr lang="ru-RU" b="0" i="0" dirty="0">
              <a:solidFill>
                <a:srgbClr val="000000"/>
              </a:solidFill>
              <a:effectLst/>
              <a:latin typeface="Noto Serif"/>
            </a:endParaRPr>
          </a:p>
        </p:txBody>
      </p:sp>
    </p:spTree>
    <p:extLst>
      <p:ext uri="{BB962C8B-B14F-4D97-AF65-F5344CB8AC3E}">
        <p14:creationId xmlns:p14="http://schemas.microsoft.com/office/powerpoint/2010/main" val="44571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Освобождение </a:t>
            </a:r>
            <a:br>
              <a:rPr lang="ru-RU" dirty="0"/>
            </a:br>
            <a:r>
              <a:rPr lang="ru-RU" dirty="0"/>
              <a:t>Ростова-На-Дону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21 ноября считается датой первого захвата Ростова-на-Дону войсками вермахта. Несмотря на многотысячные потери с обеих сторон, гитлеровцы восемь дней удерживали донскую столицу, и этот период вошел в историю как "кровавая неделя".</a:t>
            </a:r>
          </a:p>
          <a:p>
            <a:r>
              <a:rPr lang="ru-RU" dirty="0"/>
              <a:t>С самого начала войны десятки тысяч ростовчан строили оборонительные сооружения и укрепления вокруг города, вынув 10 млн кубометров грунта. Они сделали противотанковые рвы и эскарпы, окопы и укрытия для боевой техники, блиндажи и наблюдательные пункты. Эти укрепления протяженностью 115 км от реки Дон через Новочеркасск и по реке </a:t>
            </a:r>
            <a:r>
              <a:rPr lang="ru-RU" dirty="0" err="1"/>
              <a:t>Тузлов</a:t>
            </a:r>
            <a:r>
              <a:rPr lang="ru-RU" dirty="0"/>
              <a:t> до села Генеральское, по балке Донской Каменный </a:t>
            </a:r>
            <a:r>
              <a:rPr lang="ru-RU" dirty="0" err="1"/>
              <a:t>Чулек</a:t>
            </a:r>
            <a:r>
              <a:rPr lang="ru-RU" dirty="0"/>
              <a:t> доходили до станции </a:t>
            </a:r>
            <a:r>
              <a:rPr lang="ru-RU" dirty="0" err="1"/>
              <a:t>Хапры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90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9952" y="116632"/>
            <a:ext cx="46085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Бои с отборной 1-й танковой армией генерала </a:t>
            </a:r>
            <a:r>
              <a:rPr lang="ru-RU" dirty="0" err="1"/>
              <a:t>Эвальда</a:t>
            </a:r>
            <a:r>
              <a:rPr lang="ru-RU" dirty="0"/>
              <a:t> фон Клейста длились около месяца, с 20 октября по 21 ноября 1941 года. Первое наступление на Ростов со стороны Таганрога продолжалось десять дней. В ходе отражения первого немецкого наступления на Ростов в последней декаде октября неодолимой стеной на пути танков и мотопехоты 3-й моторизованного корпуса генерала </a:t>
            </a:r>
            <a:r>
              <a:rPr lang="ru-RU" dirty="0" err="1"/>
              <a:t>Эберхарда</a:t>
            </a:r>
            <a:r>
              <a:rPr lang="ru-RU" dirty="0"/>
              <a:t> Августа фон </a:t>
            </a:r>
            <a:r>
              <a:rPr lang="ru-RU" dirty="0" err="1"/>
              <a:t>Макензена</a:t>
            </a:r>
            <a:r>
              <a:rPr lang="ru-RU" dirty="0"/>
              <a:t> встали воины 343-й Ставропольской, 353-й Новороссийской стрелковых и 68-й Кущевской кавалерийской дивизий. В результате отборный немецкий 3-й моторизованный корпус в составе двух танковых и двух моторизованных дивизий понес значительные потери, был вынужден отказаться от наступления на Ростов и перенес свои усилия на </a:t>
            </a:r>
            <a:r>
              <a:rPr lang="ru-RU" dirty="0" err="1"/>
              <a:t>Новошахтинское</a:t>
            </a:r>
            <a:r>
              <a:rPr lang="ru-RU" dirty="0"/>
              <a:t> направление, в обход с севера.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4208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Освобождение </a:t>
            </a:r>
            <a:br>
              <a:rPr lang="ru-RU" dirty="0"/>
            </a:br>
            <a:r>
              <a:rPr lang="ru-RU" dirty="0"/>
              <a:t>Ростова-На-Дону</a:t>
            </a:r>
          </a:p>
        </p:txBody>
      </p:sp>
    </p:spTree>
    <p:extLst>
      <p:ext uri="{BB962C8B-B14F-4D97-AF65-F5344CB8AC3E}">
        <p14:creationId xmlns:p14="http://schemas.microsoft.com/office/powerpoint/2010/main" val="299550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25" y="1893292"/>
            <a:ext cx="4090988" cy="30682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5000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93" y="4026079"/>
            <a:ext cx="455414" cy="3058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14" y="4250933"/>
            <a:ext cx="233172" cy="1561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10" y="4420312"/>
            <a:ext cx="169580" cy="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8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Освобождение </a:t>
            </a:r>
            <a:br>
              <a:rPr lang="ru-RU" dirty="0"/>
            </a:br>
            <a:r>
              <a:rPr lang="ru-RU" dirty="0" smtClean="0"/>
              <a:t>Ростова-на-Дону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Нацисты начали новое наступление на город 17 ноября, нанося танковый удар с севера, через село Большие Салы, по еще не обстрелянной в боях 317-й Бакинской стрелковой дивизии полковника Ивана Середкина. 16 артиллеристов ценой жизни отразили атаку 50 танков, 12 из которых сожгли, а 18 подбили. Герои-артиллеристы посмертно были награждены орденами и медалями, а Сергей </a:t>
            </a:r>
            <a:r>
              <a:rPr lang="ru-RU" dirty="0" err="1"/>
              <a:t>Оганов</a:t>
            </a:r>
            <a:r>
              <a:rPr lang="ru-RU" dirty="0"/>
              <a:t> и Сергей Вавилов удостоены звания Героев Советского Союза. Их именами названы улицы Ростова, а на месте гибели установлен величественный мемориал.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450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2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25" y="1893292"/>
            <a:ext cx="4090988" cy="306824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93" y="4026079"/>
            <a:ext cx="455414" cy="3058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14" y="4250933"/>
            <a:ext cx="233172" cy="1561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10" y="4420312"/>
            <a:ext cx="169580" cy="117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2258" y="24257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Освобождение </a:t>
            </a:r>
            <a:br>
              <a:rPr lang="ru-RU" dirty="0"/>
            </a:br>
            <a:r>
              <a:rPr lang="ru-RU" dirty="0"/>
              <a:t>Ростова-на-Дону</a:t>
            </a:r>
          </a:p>
        </p:txBody>
      </p:sp>
    </p:spTree>
    <p:extLst>
      <p:ext uri="{BB962C8B-B14F-4D97-AF65-F5344CB8AC3E}">
        <p14:creationId xmlns:p14="http://schemas.microsoft.com/office/powerpoint/2010/main" val="224934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258" y="24257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Освобождение </a:t>
            </a:r>
            <a:br>
              <a:rPr lang="ru-RU" dirty="0"/>
            </a:br>
            <a:r>
              <a:rPr lang="ru-RU" dirty="0"/>
              <a:t>Ростова-на-Дону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548680"/>
            <a:ext cx="4091410" cy="5248622"/>
          </a:xfrm>
        </p:spPr>
        <p:txBody>
          <a:bodyPr>
            <a:normAutofit/>
          </a:bodyPr>
          <a:lstStyle/>
          <a:p>
            <a:r>
              <a:rPr lang="ru-RU" dirty="0"/>
              <a:t>Спеша на выручку героической батарее с ротой противотанковых ружей, погиб командир дивизии полковник Середкин. За три дня боя Бакинская дивизия потеряла 8971 бойца и командира и все пушки и пулеметы. Сильно поредели и полки 31-й, 353-й, 343-й дивизий, батальоны 6-й танковой бригады, курсантов военных училищ, ополченцев. К 16 часам 21 ноября 1941 года соединения и части 56-й Отдельной армии отошли на левый берег Дона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49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0" y="1119953"/>
            <a:ext cx="9144000" cy="581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8185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5105</TotalTime>
  <Words>671</Words>
  <Application>Microsoft Office PowerPoint</Application>
  <PresentationFormat>Экран (4:3)</PresentationFormat>
  <Paragraphs>30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Noto Serif</vt:lpstr>
      <vt:lpstr>Rockwell</vt:lpstr>
      <vt:lpstr>Wingdings</vt:lpstr>
      <vt:lpstr>Atlas</vt:lpstr>
      <vt:lpstr>Освобождение  Ростова-На-Дону</vt:lpstr>
      <vt:lpstr>Освобождение  Ростова-На-Дону</vt:lpstr>
      <vt:lpstr>Презентация PowerPoint</vt:lpstr>
      <vt:lpstr>Презентация PowerPoint</vt:lpstr>
      <vt:lpstr>Освобождение  Ростова-на-Дону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Освобождение  Ростова-на-Дону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CDT2017</cp:lastModifiedBy>
  <cp:revision>19</cp:revision>
  <dcterms:created xsi:type="dcterms:W3CDTF">2020-01-26T13:40:31Z</dcterms:created>
  <dcterms:modified xsi:type="dcterms:W3CDTF">2021-11-13T13:16:50Z</dcterms:modified>
</cp:coreProperties>
</file>