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ppt" ContentType="application/vnd.ms-powerpoint"/>
  <Default Extension="gif" ContentType="image/gif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87" r:id="rId12"/>
    <p:sldId id="266" r:id="rId13"/>
    <p:sldId id="268" r:id="rId14"/>
    <p:sldId id="269" r:id="rId15"/>
    <p:sldId id="270" r:id="rId16"/>
    <p:sldId id="271" r:id="rId17"/>
    <p:sldId id="267" r:id="rId18"/>
    <p:sldId id="272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571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05BB-55C3-4ECA-820D-2E661ED503EC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CF40-5AE7-422D-B98F-3F6A0AE90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121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05BB-55C3-4ECA-820D-2E661ED503EC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CF40-5AE7-422D-B98F-3F6A0AE90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94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05BB-55C3-4ECA-820D-2E661ED503EC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CF40-5AE7-422D-B98F-3F6A0AE90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419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05BB-55C3-4ECA-820D-2E661ED503EC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CF40-5AE7-422D-B98F-3F6A0AE90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433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05BB-55C3-4ECA-820D-2E661ED503EC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CF40-5AE7-422D-B98F-3F6A0AE90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393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05BB-55C3-4ECA-820D-2E661ED503EC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CF40-5AE7-422D-B98F-3F6A0AE90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111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05BB-55C3-4ECA-820D-2E661ED503EC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CF40-5AE7-422D-B98F-3F6A0AE90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93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05BB-55C3-4ECA-820D-2E661ED503EC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CF40-5AE7-422D-B98F-3F6A0AE90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754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05BB-55C3-4ECA-820D-2E661ED503EC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CF40-5AE7-422D-B98F-3F6A0AE90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445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05BB-55C3-4ECA-820D-2E661ED503EC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CF40-5AE7-422D-B98F-3F6A0AE90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708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05BB-55C3-4ECA-820D-2E661ED503EC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DCF40-5AE7-422D-B98F-3F6A0AE90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5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205BB-55C3-4ECA-820D-2E661ED503EC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DCF40-5AE7-422D-B98F-3F6A0AE90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6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emf"/><Relationship Id="rId5" Type="http://schemas.openxmlformats.org/officeDocument/2006/relationships/package" Target="../embeddings/_________Microsoft_Word1.docx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_______Microsoft_PowerPoint_97-20032.ppt"/><Relationship Id="rId3" Type="http://schemas.openxmlformats.org/officeDocument/2006/relationships/image" Target="../media/image1.jp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8.png"/><Relationship Id="rId9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jpg"/><Relationship Id="rId7" Type="http://schemas.openxmlformats.org/officeDocument/2006/relationships/oleObject" Target="../embeddings/_________Microsoft_Word_97-200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hyperlink" Target="&#1060;&#1086;&#1088;&#1084;&#1080;&#1088;&#1086;&#1074;&#1072;&#1085;&#1080;&#1077;%20&#1059;&#1059;&#1044;%20&#1091;&#1095;&#1072;&#1097;&#1080;&#1093;&#1089;&#1103;%20&#1085;&#1072;%20&#1091;&#1088;&#1086;&#1082;&#1072;&#1093;%20&#1072;&#1085;&#1075;&#1083;&#1080;&#1081;&#1089;&#1082;&#1086;&#1075;&#1086;%20&#1103;&#1079;&#1099;&#1082;&#1072;%20&#1074;%20&#1085;&#1072;&#1095;&#1072;&#1083;&#1100;&#1085;&#1086;&#1081;%20&#1096;&#1082;&#1086;&#1083;&#1077;..ppt#-1,11,&#1055;&#1088;&#1077;&#1079;&#1077;&#1085;&#1090;&#1072;&#1094;&#1080;&#1103; PowerPoint" TargetMode="Externa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71600" y="1362580"/>
            <a:ext cx="60304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Типовые задачи по формированию универсальных учебных действий на уроках английского языка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48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45448" y="1984136"/>
            <a:ext cx="7620000" cy="5540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познавательных УУД </a:t>
            </a:r>
            <a:r>
              <a:rPr lang="ru-RU" alt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через: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04800" y="7620"/>
            <a:ext cx="8534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Познавательные Универсальные Учебные Действия:</a:t>
            </a: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304800" y="556974"/>
            <a:ext cx="8534400" cy="1427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336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alt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общеучебные</a:t>
            </a:r>
            <a:endParaRPr lang="ru-RU" alt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just">
              <a:lnSpc>
                <a:spcPts val="336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логические</a:t>
            </a:r>
          </a:p>
          <a:p>
            <a:pPr marL="0" indent="0" algn="just">
              <a:lnSpc>
                <a:spcPts val="336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действия постановки и решения проблем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04800" y="2538174"/>
            <a:ext cx="7772400" cy="36036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Tx/>
              <a:buNone/>
              <a:defRPr/>
            </a:pP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Работа с текстами - обучение  чтению.</a:t>
            </a:r>
          </a:p>
          <a:p>
            <a:pPr marL="0" indent="0"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Умение выделять главное</a:t>
            </a:r>
          </a:p>
          <a:p>
            <a:pPr marL="0" indent="0"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Умение строить высказывания с опорой на картинки</a:t>
            </a:r>
          </a:p>
          <a:p>
            <a:pPr marL="0" indent="0"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Понимание  содержания текста</a:t>
            </a:r>
          </a:p>
          <a:p>
            <a:pPr marL="0" indent="0"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Составление  оригинального текста на основе плана</a:t>
            </a:r>
          </a:p>
          <a:p>
            <a:pPr marL="0" indent="0">
              <a:spcAft>
                <a:spcPts val="600"/>
              </a:spcAft>
              <a:buFont typeface="Arial" pitchFamily="34" charset="0"/>
              <a:buNone/>
              <a:defRPr/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19507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3338" y="0"/>
            <a:ext cx="917733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4579" name="Picture 2" descr="D:\Иняз1 практический материал\УРОКИ\НАЧАЛЬНАЯ ШКОЛА\2 класс\КУЗОВЛЕВ\Кт и поурочное планирование умк _English-2_ (в\разработки уроков 2 кл в 1 полугодии\картинки из учебника\Безымянный1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48488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6629400" y="115888"/>
            <a:ext cx="2263775" cy="1196975"/>
          </a:xfrm>
          <a:prstGeom prst="wedgeRoundRectCallout">
            <a:avLst>
              <a:gd name="adj1" fmla="val -44072"/>
              <a:gd name="adj2" fmla="val 7485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00" dirty="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Joyful ! 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[‘</a:t>
            </a:r>
            <a:r>
              <a:rPr lang="ru-RU" sz="2000" dirty="0" err="1">
                <a:solidFill>
                  <a:schemeClr val="tx1"/>
                </a:solidFill>
              </a:rPr>
              <a:t>ʤɔi</a:t>
            </a:r>
            <a:r>
              <a:rPr lang="en-US" sz="2000" dirty="0" err="1">
                <a:solidFill>
                  <a:schemeClr val="tx1"/>
                </a:solidFill>
              </a:rPr>
              <a:t>ful</a:t>
            </a:r>
            <a:r>
              <a:rPr lang="en-US" sz="2000" dirty="0">
                <a:solidFill>
                  <a:schemeClr val="tx1"/>
                </a:solidFill>
              </a:rPr>
              <a:t>]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6694488" y="115888"/>
            <a:ext cx="1992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>
              <a:defRPr>
                <a:solidFill>
                  <a:schemeClr val="tx1"/>
                </a:solidFill>
                <a:latin typeface="Arial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eaLnBrk="0" fontAlgn="base" hangingPunct="0"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eaLnBrk="0" fontAlgn="base" hangingPunct="0"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eaLnBrk="0" fontAlgn="base" hangingPunct="0"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eaLnBrk="0" fontAlgn="base" hangingPunct="0"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800" u="sng"/>
              <a:t>жизнерадостные</a:t>
            </a:r>
          </a:p>
        </p:txBody>
      </p:sp>
      <p:sp>
        <p:nvSpPr>
          <p:cNvPr id="7" name="Овальная выноска 6"/>
          <p:cNvSpPr/>
          <p:nvPr/>
        </p:nvSpPr>
        <p:spPr>
          <a:xfrm>
            <a:off x="6948488" y="1557338"/>
            <a:ext cx="1944687" cy="792162"/>
          </a:xfrm>
          <a:prstGeom prst="wedgeEllipseCallout">
            <a:avLst>
              <a:gd name="adj1" fmla="val -48769"/>
              <a:gd name="adj2" fmla="val 6856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Unfriendly!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4583" name="TextBox 7"/>
          <p:cNvSpPr txBox="1">
            <a:spLocks noChangeArrowheads="1"/>
          </p:cNvSpPr>
          <p:nvPr/>
        </p:nvSpPr>
        <p:spPr bwMode="auto">
          <a:xfrm>
            <a:off x="900113" y="115888"/>
            <a:ext cx="85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>
              <a:defRPr>
                <a:solidFill>
                  <a:schemeClr val="tx1"/>
                </a:solidFill>
                <a:latin typeface="Arial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eaLnBrk="0" fontAlgn="base" hangingPunct="0"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eaLnBrk="0" fontAlgn="base" hangingPunct="0"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eaLnBrk="0" fontAlgn="base" hangingPunct="0"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eaLnBrk="0" fontAlgn="base" hangingPunct="0"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1800"/>
              <a:t>Lucky!</a:t>
            </a:r>
            <a:endParaRPr lang="ru-RU" altLang="ru-RU" sz="1800"/>
          </a:p>
        </p:txBody>
      </p:sp>
      <p:sp>
        <p:nvSpPr>
          <p:cNvPr id="9" name="TextBox 8"/>
          <p:cNvSpPr txBox="1"/>
          <p:nvPr/>
        </p:nvSpPr>
        <p:spPr>
          <a:xfrm>
            <a:off x="280988" y="3040063"/>
            <a:ext cx="3681412" cy="2678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latin typeface="Comic Sans MS" pitchFamily="66" charset="0"/>
              </a:rPr>
              <a:t>He is … and …</a:t>
            </a:r>
          </a:p>
          <a:p>
            <a:pPr>
              <a:defRPr/>
            </a:pPr>
            <a:r>
              <a:rPr lang="en-US" sz="2800" b="1" dirty="0">
                <a:latin typeface="Comic Sans MS" pitchFamily="66" charset="0"/>
              </a:rPr>
              <a:t>He likes …</a:t>
            </a:r>
          </a:p>
          <a:p>
            <a:pPr>
              <a:defRPr/>
            </a:pPr>
            <a:r>
              <a:rPr lang="en-US" sz="2800" b="1" dirty="0">
                <a:latin typeface="Comic Sans MS" pitchFamily="66" charset="0"/>
              </a:rPr>
              <a:t>She is </a:t>
            </a:r>
            <a:r>
              <a:rPr lang="ru-RU" sz="2800" b="1" dirty="0">
                <a:latin typeface="Comic Sans MS" pitchFamily="66" charset="0"/>
              </a:rPr>
              <a:t>(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not</a:t>
            </a:r>
            <a:r>
              <a:rPr lang="ru-RU" sz="2800" b="1" dirty="0">
                <a:latin typeface="Comic Sans MS" pitchFamily="66" charset="0"/>
              </a:rPr>
              <a:t>) </a:t>
            </a:r>
            <a:r>
              <a:rPr lang="en-US" sz="2800" b="1" dirty="0">
                <a:latin typeface="Comic Sans MS" pitchFamily="66" charset="0"/>
              </a:rPr>
              <a:t>… </a:t>
            </a:r>
          </a:p>
          <a:p>
            <a:pPr>
              <a:defRPr/>
            </a:pPr>
            <a:r>
              <a:rPr lang="en-US" sz="2800" b="1" dirty="0">
                <a:latin typeface="Comic Sans MS" pitchFamily="66" charset="0"/>
              </a:rPr>
              <a:t>She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does not </a:t>
            </a:r>
            <a:r>
              <a:rPr lang="en-US" sz="2800" b="1" dirty="0">
                <a:latin typeface="Comic Sans MS" pitchFamily="66" charset="0"/>
              </a:rPr>
              <a:t>like …</a:t>
            </a:r>
          </a:p>
          <a:p>
            <a:pPr>
              <a:defRPr/>
            </a:pPr>
            <a:r>
              <a:rPr lang="en-US" sz="2800" b="1" dirty="0">
                <a:latin typeface="Comic Sans MS" pitchFamily="66" charset="0"/>
              </a:rPr>
              <a:t>They are … and …</a:t>
            </a:r>
          </a:p>
          <a:p>
            <a:pPr>
              <a:defRPr/>
            </a:pPr>
            <a:r>
              <a:rPr lang="en-US" sz="2800" b="1" dirty="0">
                <a:latin typeface="Comic Sans MS" pitchFamily="66" charset="0"/>
              </a:rPr>
              <a:t>We are …</a:t>
            </a:r>
            <a:endParaRPr lang="ru-RU" sz="2800" b="1" dirty="0">
              <a:latin typeface="Comic Sans MS" pitchFamily="66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591309">
            <a:off x="5861050" y="3051175"/>
            <a:ext cx="1871663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068638"/>
            <a:ext cx="180022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437063"/>
            <a:ext cx="345122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D:\Иняз1 практический материал\УРОКИ\НАЧАЛЬНАЯ ШКОЛА\2 класс\КУЗОВЛЕВ\Кт и поурочное планирование умк _English-2_ (в\разработки уроков 2 кл в 1 полугодии\картинки из учебника\Новый рисунок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565400"/>
            <a:ext cx="4176712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9" name="TextBox 13"/>
          <p:cNvSpPr txBox="1">
            <a:spLocks noChangeArrowheads="1"/>
          </p:cNvSpPr>
          <p:nvPr/>
        </p:nvSpPr>
        <p:spPr bwMode="auto">
          <a:xfrm>
            <a:off x="2051050" y="2565400"/>
            <a:ext cx="671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>
              <a:defRPr>
                <a:solidFill>
                  <a:schemeClr val="tx1"/>
                </a:solidFill>
                <a:latin typeface="Arial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eaLnBrk="0" fontAlgn="base" hangingPunct="0"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eaLnBrk="0" fontAlgn="base" hangingPunct="0"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eaLnBrk="0" fontAlgn="base" hangingPunct="0"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eaLnBrk="0" fontAlgn="base" hangingPunct="0"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2000"/>
              <a:t>Evil!</a:t>
            </a:r>
            <a:endParaRPr lang="ru-RU" altLang="ru-RU" sz="2000"/>
          </a:p>
        </p:txBody>
      </p:sp>
      <p:pic>
        <p:nvPicPr>
          <p:cNvPr id="22535" name="Picture 7" descr="D:\Иняз1 практический материал\УРОКИ\НАЧАЛЬНАЯ ШКОЛА\2 класс\КУЗОВЛЕВ\Кт и поурочное планирование умк _English-2_ (в\разработки уроков 2 кл в 1 полугодии\картинки из учебника\в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597400"/>
            <a:ext cx="1223963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D:\Иняз1 практический материал\УРОКИ\НАЧАЛЬНАЯ ШКОЛА\2 класс\КУЗОВЛЕВ\Кт и поурочное планирование умк _English-2_ (в\разработки уроков 2 кл в 1 полугодии\картинки из учебника\ч - копия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933825"/>
            <a:ext cx="172243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 descr="D:\Иняз1 практический материал\УРОКИ\НАЧАЛЬНАЯ ШКОЛА\2 класс\КУЗОВЛЕВ\Кт и поурочное планирование умк _English-2_ (в\разработки уроков 2 кл в 1 полугодии\картинки из учебника\ч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644900"/>
            <a:ext cx="1655763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-33338" y="6097588"/>
            <a:ext cx="48244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ru-RU" altLang="ru-RU" sz="3200" b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ru-RU" altLang="ru-RU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Закончи предложение.</a:t>
            </a:r>
          </a:p>
        </p:txBody>
      </p:sp>
    </p:spTree>
    <p:extLst>
      <p:ext uri="{BB962C8B-B14F-4D97-AF65-F5344CB8AC3E}">
        <p14:creationId xmlns:p14="http://schemas.microsoft.com/office/powerpoint/2010/main" val="347419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682928"/>
              </p:ext>
            </p:extLst>
          </p:nvPr>
        </p:nvGraphicFramePr>
        <p:xfrm>
          <a:off x="0" y="0"/>
          <a:ext cx="651621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Документ" r:id="rId5" imgW="7223851" imgH="9693730" progId="Word.Document.12">
                  <p:embed/>
                </p:oleObj>
              </mc:Choice>
              <mc:Fallback>
                <p:oleObj name="Документ" r:id="rId5" imgW="7223851" imgH="9693730" progId="Word.Document.12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516216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45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65448" y="116632"/>
            <a:ext cx="6477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200" b="1" dirty="0" smtClean="0">
                <a:solidFill>
                  <a:srgbClr val="FF0000"/>
                </a:solidFill>
              </a:rPr>
              <a:t> </a:t>
            </a:r>
            <a:r>
              <a:rPr lang="ru-RU" alt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Замени картинки словами</a:t>
            </a:r>
          </a:p>
        </p:txBody>
      </p:sp>
      <p:pic>
        <p:nvPicPr>
          <p:cNvPr id="5" name="Picture 7" descr="32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368"/>
            <a:ext cx="9144000" cy="548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5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3528" y="144462"/>
            <a:ext cx="8568952" cy="4651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Отработка новой лексики или грамматической структуры</a:t>
            </a: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358921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921" y="764704"/>
            <a:ext cx="4533559" cy="312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184" y="3890349"/>
            <a:ext cx="4523295" cy="286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5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5230489" cy="304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685858"/>
              </p:ext>
            </p:extLst>
          </p:nvPr>
        </p:nvGraphicFramePr>
        <p:xfrm>
          <a:off x="5410200" y="260648"/>
          <a:ext cx="3733800" cy="506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Acrobat Document" r:id="rId5" imgW="5667353" imgH="8019921" progId="AcroExch.Document.11">
                  <p:embed/>
                </p:oleObj>
              </mc:Choice>
              <mc:Fallback>
                <p:oleObj name="Acrobat Document" r:id="rId5" imgW="5667353" imgH="8019921" progId="AcroExch.Document.11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60648"/>
                        <a:ext cx="3733800" cy="5068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545922066"/>
              </p:ext>
            </p:extLst>
          </p:nvPr>
        </p:nvGraphicFramePr>
        <p:xfrm>
          <a:off x="302568" y="3716302"/>
          <a:ext cx="4557464" cy="3141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Презентация" r:id="rId8" imgW="4571822" imgH="3428892" progId="PowerPoint.Show.8">
                  <p:embed/>
                </p:oleObj>
              </mc:Choice>
              <mc:Fallback>
                <p:oleObj name="Презентация" r:id="rId8" imgW="4571822" imgH="3428892" progId="PowerPoint.Show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568" y="3716302"/>
                        <a:ext cx="4557464" cy="31416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45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62216" y="0"/>
            <a:ext cx="7772400" cy="6096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Отработка лексических и фонетических навыков</a:t>
            </a: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251520" y="476672"/>
            <a:ext cx="7977416" cy="7508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altLang="ru-RU" sz="2400" b="1" dirty="0" smtClean="0">
                <a:solidFill>
                  <a:srgbClr val="FF0000"/>
                </a:solidFill>
                <a:latin typeface="+mj-lt"/>
              </a:rPr>
              <a:t>Составь слова из букв другого слова</a:t>
            </a: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358716" y="943991"/>
            <a:ext cx="3911600" cy="56713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ru-RU" altLang="ru-RU" sz="2400" b="1" dirty="0" smtClean="0">
                <a:solidFill>
                  <a:srgbClr val="FF0000"/>
                </a:solidFill>
                <a:latin typeface="+mj-lt"/>
              </a:rPr>
              <a:t>Соотнеси слова со звуками</a:t>
            </a:r>
          </a:p>
          <a:p>
            <a:pPr>
              <a:defRPr/>
            </a:pP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59" y="1511126"/>
            <a:ext cx="6088809" cy="400610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5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87624" y="332656"/>
            <a:ext cx="7632848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tantia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tantia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tantia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tantia" pitchFamily="18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defRPr/>
            </a:pP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Работа с грамматическим и лексическим материалом. Учить анализировать.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just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Грамматический справочник включает:</a:t>
            </a:r>
            <a:r>
              <a:rPr lang="ru-RU" sz="2400" b="1" i="1" dirty="0" smtClean="0">
                <a:solidFill>
                  <a:srgbClr val="FF0000"/>
                </a:solidFill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altLang="ru-RU" sz="2400" b="1" i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79512" y="1184509"/>
            <a:ext cx="8640960" cy="21004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8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грамматические правила с иллюстрациями и примерами;</a:t>
            </a:r>
          </a:p>
          <a:p>
            <a:pPr marL="0" indent="0" algn="just">
              <a:lnSpc>
                <a:spcPts val="288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разнообразные виды упражнений, обеспечивающие пошаговое овладение материалом;</a:t>
            </a:r>
          </a:p>
          <a:p>
            <a:pPr marL="0" indent="0">
              <a:lnSpc>
                <a:spcPts val="288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задания «Проверь себя»;</a:t>
            </a:r>
          </a:p>
          <a:p>
            <a:pPr marL="0" indent="0">
              <a:lnSpc>
                <a:spcPts val="288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ключи для самопроверки.</a:t>
            </a:r>
          </a:p>
        </p:txBody>
      </p:sp>
      <p:pic>
        <p:nvPicPr>
          <p:cNvPr id="8" name="Picture 9" descr="проверь себ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2060848"/>
            <a:ext cx="2833974" cy="432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3419873" y="3068960"/>
            <a:ext cx="2952328" cy="3534729"/>
            <a:chOff x="431" y="0"/>
            <a:chExt cx="4808" cy="4655"/>
          </a:xfrm>
        </p:grpSpPr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0"/>
              <a:ext cx="4808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упражнение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661"/>
              <a:ext cx="4808" cy="2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4" descr="Презентац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188474"/>
            <a:ext cx="3096345" cy="341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Наталья\Downloads\обложки учебников\uk1340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2" y="11339"/>
            <a:ext cx="907098" cy="1257421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5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51520" y="260649"/>
            <a:ext cx="856895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alt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Постановка и решение проблем осуществляется при проектной деятельности</a:t>
            </a:r>
            <a:r>
              <a:rPr lang="ru-RU" altLang="ru-RU" sz="2400" b="1" i="1" dirty="0" smtClean="0">
                <a:solidFill>
                  <a:srgbClr val="FF0000"/>
                </a:solidFill>
              </a:rPr>
              <a:t/>
            </a:r>
            <a:br>
              <a:rPr lang="ru-RU" altLang="ru-RU" sz="2400" b="1" i="1" dirty="0" smtClean="0">
                <a:solidFill>
                  <a:srgbClr val="FF0000"/>
                </a:solidFill>
              </a:rPr>
            </a:br>
            <a:endParaRPr lang="ru-RU" altLang="ru-RU" sz="2400" b="1" i="1" dirty="0" smtClean="0">
              <a:solidFill>
                <a:srgbClr val="FF0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41256" y="1109505"/>
            <a:ext cx="8579216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  <a:defRPr/>
            </a:pPr>
            <a:r>
              <a:rPr lang="ru-RU" altLang="ru-RU" sz="2200" b="1" dirty="0" smtClean="0">
                <a:solidFill>
                  <a:srgbClr val="FF0000"/>
                </a:solidFill>
                <a:latin typeface="+mj-lt"/>
              </a:rPr>
              <a:t>2 класс</a:t>
            </a:r>
          </a:p>
          <a:p>
            <a:pPr marL="0" indent="0" algn="just">
              <a:buFont typeface="Arial" pitchFamily="34" charset="0"/>
              <a:buNone/>
              <a:defRPr/>
            </a:pPr>
            <a:r>
              <a:rPr lang="ru-RU" altLang="ru-RU" sz="2200" b="1" dirty="0" smtClean="0">
                <a:solidFill>
                  <a:srgbClr val="FF0000"/>
                </a:solidFill>
                <a:latin typeface="+mj-lt"/>
              </a:rPr>
              <a:t>Нарисуй  и расскажи о своем любимом сказочном герое.  Моя семья. Нарисуй и расскажи про своё любимое время года. </a:t>
            </a:r>
          </a:p>
          <a:p>
            <a:pPr marL="0" indent="0" algn="just">
              <a:buFont typeface="Arial" pitchFamily="34" charset="0"/>
              <a:buNone/>
              <a:defRPr/>
            </a:pPr>
            <a:r>
              <a:rPr lang="ru-RU" altLang="ru-RU" sz="2200" b="1" dirty="0" smtClean="0">
                <a:solidFill>
                  <a:srgbClr val="FF0000"/>
                </a:solidFill>
                <a:latin typeface="+mj-lt"/>
              </a:rPr>
              <a:t>3 класс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altLang="ru-RU" sz="2200" b="1" dirty="0" smtClean="0">
                <a:solidFill>
                  <a:srgbClr val="FF0000"/>
                </a:solidFill>
                <a:latin typeface="+mj-lt"/>
              </a:rPr>
              <a:t>Мой любимый праздник. Моё любимое время года. Моё любимое животное. Мой друг.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altLang="ru-RU" sz="2200" b="1" dirty="0" smtClean="0">
                <a:solidFill>
                  <a:srgbClr val="FF0000"/>
                </a:solidFill>
                <a:latin typeface="+mj-lt"/>
              </a:rPr>
              <a:t>4 </a:t>
            </a:r>
            <a:r>
              <a:rPr lang="ru-RU" altLang="ru-RU" sz="2200" b="1" dirty="0" err="1" smtClean="0">
                <a:solidFill>
                  <a:srgbClr val="FF0000"/>
                </a:solidFill>
                <a:latin typeface="+mj-lt"/>
              </a:rPr>
              <a:t>клас</a:t>
            </a:r>
            <a:endParaRPr lang="ru-RU" altLang="ru-RU" sz="2200" b="1" dirty="0" smtClean="0">
              <a:solidFill>
                <a:srgbClr val="FF0000"/>
              </a:solidFill>
              <a:latin typeface="+mj-lt"/>
            </a:endParaRPr>
          </a:p>
          <a:p>
            <a:pPr marL="0" indent="0" algn="just">
              <a:buFont typeface="Arial" pitchFamily="34" charset="0"/>
              <a:buNone/>
              <a:defRPr/>
            </a:pPr>
            <a:r>
              <a:rPr lang="ru-RU" altLang="ru-RU" sz="2200" b="1" dirty="0" smtClean="0">
                <a:solidFill>
                  <a:srgbClr val="FF0000"/>
                </a:solidFill>
                <a:latin typeface="+mj-lt"/>
              </a:rPr>
              <a:t>Самые лучшие каникулы. Нарисуй и расскажи про своё любимое время года. Нарисуй и расскажи про своё любимое животное. Работа моей мечты. </a:t>
            </a:r>
          </a:p>
        </p:txBody>
      </p:sp>
    </p:spTree>
    <p:extLst>
      <p:ext uri="{BB962C8B-B14F-4D97-AF65-F5344CB8AC3E}">
        <p14:creationId xmlns:p14="http://schemas.microsoft.com/office/powerpoint/2010/main" val="29845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516" y="304800"/>
            <a:ext cx="8712968" cy="96396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Коммуникативные УУД </a:t>
            </a:r>
            <a:r>
              <a:rPr lang="ru-RU" sz="2400" b="1" dirty="0" smtClean="0">
                <a:solidFill>
                  <a:srgbClr val="FF0000"/>
                </a:solidFill>
              </a:rPr>
              <a:t>ф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ормируются </a:t>
            </a:r>
            <a:r>
              <a:rPr lang="ru-RU" altLang="ru-RU" sz="2400" b="1" dirty="0">
                <a:solidFill>
                  <a:srgbClr val="FF0000"/>
                </a:solidFill>
              </a:rPr>
              <a:t>во всех видах речевой деятельности: </a:t>
            </a:r>
            <a:r>
              <a:rPr lang="ru-RU" altLang="ru-RU" sz="2400" b="1" dirty="0" err="1">
                <a:solidFill>
                  <a:srgbClr val="FF0000"/>
                </a:solidFill>
              </a:rPr>
              <a:t>аудировании</a:t>
            </a:r>
            <a:r>
              <a:rPr lang="ru-RU" altLang="ru-RU" sz="2400" b="1" dirty="0">
                <a:solidFill>
                  <a:srgbClr val="FF0000"/>
                </a:solidFill>
              </a:rPr>
              <a:t>, говорении, чтении и письме.</a:t>
            </a:r>
          </a:p>
          <a:p>
            <a:pPr>
              <a:defRPr/>
            </a:pPr>
            <a:endParaRPr lang="ru-RU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932172"/>
              </p:ext>
            </p:extLst>
          </p:nvPr>
        </p:nvGraphicFramePr>
        <p:xfrm>
          <a:off x="488677" y="1124744"/>
          <a:ext cx="4157663" cy="1962912"/>
        </p:xfrm>
        <a:graphic>
          <a:graphicData uri="http://schemas.openxmlformats.org/drawingml/2006/table">
            <a:tbl>
              <a:tblPr/>
              <a:tblGrid>
                <a:gridCol w="393860"/>
                <a:gridCol w="2379275"/>
                <a:gridCol w="1384528"/>
              </a:tblGrid>
              <a:tr h="280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Georgia"/>
                          <a:ea typeface="Calibri"/>
                          <a:cs typeface="Times New Roman"/>
                        </a:rPr>
                        <a:t>1.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Georgia"/>
                          <a:ea typeface="Calibri"/>
                          <a:cs typeface="Times New Roman"/>
                        </a:rPr>
                        <a:t>What is your name?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>
                          <a:latin typeface="Georgia"/>
                          <a:ea typeface="Calibri"/>
                          <a:cs typeface="Times New Roman"/>
                        </a:rPr>
                        <a:t>2.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Georgia"/>
                          <a:ea typeface="Calibri"/>
                          <a:cs typeface="Times New Roman"/>
                        </a:rPr>
                        <a:t>How old are you?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>
                          <a:latin typeface="Georgia"/>
                          <a:ea typeface="Calibri"/>
                          <a:cs typeface="Times New Roman"/>
                        </a:rPr>
                        <a:t>3.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Georgia"/>
                          <a:ea typeface="Calibri"/>
                          <a:cs typeface="Times New Roman"/>
                        </a:rPr>
                        <a:t>Can you read well?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>
                          <a:latin typeface="Georgia"/>
                          <a:ea typeface="Calibri"/>
                          <a:cs typeface="Times New Roman"/>
                        </a:rPr>
                        <a:t>4.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Georgia"/>
                          <a:ea typeface="Calibri"/>
                          <a:cs typeface="Times New Roman"/>
                        </a:rPr>
                        <a:t>Can you play chess?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>
                          <a:latin typeface="Georgia"/>
                          <a:ea typeface="Calibri"/>
                          <a:cs typeface="Times New Roman"/>
                        </a:rPr>
                        <a:t>5.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Georgia"/>
                          <a:ea typeface="Calibri"/>
                          <a:cs typeface="Times New Roman"/>
                        </a:rPr>
                        <a:t>Can you ride a bike?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>
                          <a:latin typeface="Georgia"/>
                          <a:ea typeface="Calibri"/>
                          <a:cs typeface="Times New Roman"/>
                        </a:rPr>
                        <a:t>6.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Georgia"/>
                          <a:ea typeface="Calibri"/>
                          <a:cs typeface="Times New Roman"/>
                        </a:rPr>
                        <a:t>Have you got a family?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>
                          <a:latin typeface="Georgia"/>
                          <a:ea typeface="Calibri"/>
                          <a:cs typeface="Times New Roman"/>
                        </a:rPr>
                        <a:t>7.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Georgia"/>
                          <a:ea typeface="Calibri"/>
                          <a:cs typeface="Times New Roman"/>
                        </a:rPr>
                        <a:t>Have you got a pet?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7706" y="3044031"/>
            <a:ext cx="8339931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200" b="1" i="1" dirty="0" smtClean="0">
                <a:solidFill>
                  <a:schemeClr val="accent2"/>
                </a:solidFill>
                <a:latin typeface="+mj-lt"/>
              </a:rPr>
              <a:t>Использование </a:t>
            </a:r>
            <a:r>
              <a:rPr lang="en-US" altLang="ru-RU" sz="2200" b="1" i="1" dirty="0" smtClean="0">
                <a:solidFill>
                  <a:schemeClr val="accent2"/>
                </a:solidFill>
                <a:latin typeface="+mj-lt"/>
              </a:rPr>
              <a:t> </a:t>
            </a:r>
            <a:endParaRPr lang="ru-RU" altLang="ru-RU" sz="2200" b="1" i="1" dirty="0" smtClean="0">
              <a:solidFill>
                <a:schemeClr val="accent2"/>
              </a:solidFill>
              <a:latin typeface="+mj-lt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200" b="1" i="1" dirty="0" smtClean="0">
                <a:solidFill>
                  <a:schemeClr val="accent2"/>
                </a:solidFill>
                <a:latin typeface="+mj-lt"/>
              </a:rPr>
              <a:t>стихов -</a:t>
            </a:r>
            <a:r>
              <a:rPr lang="en-US" altLang="ru-RU" sz="2200" b="1" i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ru-RU" altLang="ru-RU" sz="2200" b="1" i="1" dirty="0" smtClean="0">
                <a:solidFill>
                  <a:schemeClr val="accent2"/>
                </a:solidFill>
                <a:latin typeface="+mj-lt"/>
              </a:rPr>
              <a:t> </a:t>
            </a:r>
            <a:r>
              <a:rPr lang="ru-RU" altLang="ru-RU" sz="2200" b="1" i="1" dirty="0" err="1" smtClean="0">
                <a:solidFill>
                  <a:schemeClr val="accent2"/>
                </a:solidFill>
                <a:latin typeface="+mj-lt"/>
              </a:rPr>
              <a:t>договорок</a:t>
            </a:r>
            <a:r>
              <a:rPr lang="ru-RU" altLang="ru-RU" sz="2200" b="1" i="1" dirty="0" smtClean="0">
                <a:solidFill>
                  <a:schemeClr val="accent2"/>
                </a:solidFill>
                <a:latin typeface="+mj-lt"/>
              </a:rPr>
              <a:t> при разучивании лексики.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187624" y="3796809"/>
            <a:ext cx="5410200" cy="762000"/>
          </a:xfrm>
          <a:prstGeom prst="rect">
            <a:avLst/>
          </a:prstGeom>
        </p:spPr>
        <p:txBody>
          <a:bodyPr rtlCol="0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altLang="ru-RU" sz="4800" b="1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altLang="ru-RU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altLang="ru-RU" sz="4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altLang="ru-RU" sz="48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altLang="ru-RU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altLang="ru-RU" sz="4800" b="1" dirty="0" err="1" smtClean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ru-RU" altLang="ru-RU" sz="4800" b="1" dirty="0" smtClean="0">
              <a:solidFill>
                <a:srgbClr val="99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87296" y="4617416"/>
            <a:ext cx="7149926" cy="197993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ru-RU" altLang="ru-RU" sz="1200" b="1" dirty="0" smtClean="0">
                <a:latin typeface="+mj-lt"/>
              </a:rPr>
              <a:t>Я рисую твой портрет: ротик будет красный - </a:t>
            </a:r>
            <a:r>
              <a:rPr lang="en-US" alt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red</a:t>
            </a:r>
            <a:r>
              <a:rPr lang="ru-RU" alt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.</a:t>
            </a:r>
          </a:p>
          <a:p>
            <a:pPr>
              <a:buFontTx/>
              <a:buNone/>
              <a:defRPr/>
            </a:pPr>
            <a:r>
              <a:rPr lang="ru-RU" altLang="ru-RU" sz="1200" b="1" dirty="0" smtClean="0">
                <a:latin typeface="+mj-lt"/>
              </a:rPr>
              <a:t>Глазки голубые </a:t>
            </a:r>
            <a:r>
              <a:rPr lang="en-US" altLang="ru-RU" sz="1200" b="1" dirty="0" smtClean="0">
                <a:latin typeface="+mj-lt"/>
              </a:rPr>
              <a:t>-</a:t>
            </a:r>
            <a:r>
              <a:rPr lang="ru-RU" altLang="ru-RU" sz="1200" b="1" dirty="0" smtClean="0">
                <a:latin typeface="+mj-lt"/>
              </a:rPr>
              <a:t> </a:t>
            </a:r>
            <a:r>
              <a:rPr lang="en-US" altLang="ru-RU" sz="1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blue</a:t>
            </a:r>
            <a:r>
              <a:rPr lang="ru-RU" altLang="ru-RU" sz="1200" b="1" dirty="0" smtClean="0">
                <a:latin typeface="+mj-lt"/>
              </a:rPr>
              <a:t> ,эту краску я люблю.</a:t>
            </a:r>
          </a:p>
          <a:p>
            <a:pPr>
              <a:buFontTx/>
              <a:buNone/>
              <a:defRPr/>
            </a:pPr>
            <a:r>
              <a:rPr lang="ru-RU" altLang="ru-RU" sz="1200" b="1" dirty="0" smtClean="0">
                <a:latin typeface="+mj-lt"/>
              </a:rPr>
              <a:t>Нет давайте мы один сделаем зеленым - </a:t>
            </a:r>
            <a:r>
              <a:rPr lang="en-US" altLang="ru-RU" sz="1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green</a:t>
            </a:r>
            <a:r>
              <a:rPr lang="en-US" altLang="ru-RU" sz="1200" b="1" dirty="0" smtClean="0">
                <a:latin typeface="+mj-lt"/>
              </a:rPr>
              <a:t>.</a:t>
            </a:r>
            <a:endParaRPr lang="ru-RU" altLang="ru-RU" sz="1200" b="1" dirty="0" smtClean="0">
              <a:latin typeface="+mj-lt"/>
            </a:endParaRPr>
          </a:p>
          <a:p>
            <a:pPr>
              <a:buFontTx/>
              <a:buNone/>
              <a:defRPr/>
            </a:pPr>
            <a:r>
              <a:rPr lang="ru-RU" altLang="ru-RU" sz="1200" b="1" dirty="0" smtClean="0">
                <a:latin typeface="+mj-lt"/>
              </a:rPr>
              <a:t>Щечки вымазались в соус - стали розовые - </a:t>
            </a:r>
            <a:r>
              <a:rPr lang="en-US" altLang="ru-RU" sz="12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rose</a:t>
            </a:r>
            <a:r>
              <a:rPr lang="en-US" altLang="ru-RU" sz="1200" b="1" dirty="0" smtClean="0">
                <a:latin typeface="+mj-lt"/>
              </a:rPr>
              <a:t>.</a:t>
            </a:r>
            <a:endParaRPr lang="ru-RU" altLang="ru-RU" sz="1200" b="1" dirty="0" smtClean="0">
              <a:latin typeface="+mj-lt"/>
            </a:endParaRPr>
          </a:p>
          <a:p>
            <a:pPr>
              <a:buFontTx/>
              <a:buNone/>
              <a:defRPr/>
            </a:pPr>
            <a:r>
              <a:rPr lang="ru-RU" altLang="ru-RU" sz="1200" b="1" dirty="0" smtClean="0">
                <a:latin typeface="+mj-lt"/>
              </a:rPr>
              <a:t>Бровки нарисуй скорей кар</a:t>
            </a:r>
            <a:r>
              <a:rPr lang="en-US" altLang="ru-RU" sz="1200" b="1" dirty="0" smtClean="0">
                <a:latin typeface="+mj-lt"/>
              </a:rPr>
              <a:t>a</a:t>
            </a:r>
            <a:r>
              <a:rPr lang="ru-RU" altLang="ru-RU" sz="1200" b="1" dirty="0" err="1" smtClean="0">
                <a:latin typeface="+mj-lt"/>
              </a:rPr>
              <a:t>ндашик</a:t>
            </a:r>
            <a:r>
              <a:rPr lang="ru-RU" altLang="ru-RU" sz="1200" b="1" dirty="0" smtClean="0">
                <a:latin typeface="+mj-lt"/>
              </a:rPr>
              <a:t> серый - </a:t>
            </a:r>
            <a:r>
              <a:rPr lang="en-US" altLang="ru-RU" sz="1200" b="1" dirty="0" smtClean="0">
                <a:solidFill>
                  <a:srgbClr val="737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grey</a:t>
            </a:r>
            <a:r>
              <a:rPr lang="en-US" altLang="ru-RU" sz="1200" b="1" dirty="0" smtClean="0">
                <a:solidFill>
                  <a:srgbClr val="737373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ru-RU" altLang="ru-RU" sz="1200" b="1" dirty="0" smtClean="0">
              <a:solidFill>
                <a:srgbClr val="737373"/>
              </a:solidFill>
              <a:latin typeface="+mj-lt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r>
              <a:rPr lang="ru-RU" altLang="ru-RU" sz="1200" b="1" dirty="0" smtClean="0">
                <a:latin typeface="+mj-lt"/>
              </a:rPr>
              <a:t>Фиолетовый жилет - карандашик </a:t>
            </a:r>
            <a:r>
              <a:rPr lang="en-US" altLang="ru-RU" sz="12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violet</a:t>
            </a:r>
            <a:r>
              <a:rPr lang="ru-RU" altLang="ru-RU" sz="1200" b="1" dirty="0" smtClean="0">
                <a:solidFill>
                  <a:srgbClr val="CC00FF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>
              <a:buFontTx/>
              <a:buNone/>
              <a:defRPr/>
            </a:pPr>
            <a:r>
              <a:rPr lang="ru-RU" altLang="ru-RU" sz="1200" b="1" dirty="0" smtClean="0">
                <a:latin typeface="+mj-lt"/>
              </a:rPr>
              <a:t>Чубчик будет черный – </a:t>
            </a:r>
            <a:r>
              <a:rPr lang="en-US" alt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black</a:t>
            </a:r>
            <a:r>
              <a:rPr lang="ru-RU" altLang="ru-RU" sz="1200" b="1" dirty="0" smtClean="0">
                <a:latin typeface="+mj-lt"/>
              </a:rPr>
              <a:t>,</a:t>
            </a:r>
          </a:p>
          <a:p>
            <a:pPr>
              <a:buFontTx/>
              <a:buNone/>
              <a:defRPr/>
            </a:pPr>
            <a:r>
              <a:rPr lang="ru-RU" altLang="ru-RU" sz="1200" b="1" dirty="0" smtClean="0">
                <a:latin typeface="+mj-lt"/>
              </a:rPr>
              <a:t>Симпатичный человек!</a:t>
            </a:r>
          </a:p>
          <a:p>
            <a:pPr>
              <a:buFontTx/>
              <a:buNone/>
              <a:defRPr/>
            </a:pPr>
            <a:endParaRPr lang="ru-RU" altLang="ru-RU" sz="1200" dirty="0" smtClean="0"/>
          </a:p>
        </p:txBody>
      </p:sp>
    </p:spTree>
    <p:extLst>
      <p:ext uri="{BB962C8B-B14F-4D97-AF65-F5344CB8AC3E}">
        <p14:creationId xmlns:p14="http://schemas.microsoft.com/office/powerpoint/2010/main" val="29845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25692" y="1501358"/>
            <a:ext cx="1977365" cy="5056336"/>
            <a:chOff x="143168" y="0"/>
            <a:chExt cx="1977365" cy="5056336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143168" y="0"/>
              <a:ext cx="1977365" cy="505633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143168" y="2022534"/>
              <a:ext cx="1977365" cy="2022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>
                <a:solidFill>
                  <a:srgbClr val="FFFF00"/>
                </a:solidFill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87524" y="188641"/>
            <a:ext cx="8640960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Формирование </a:t>
            </a: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универсальных учеб­ных действий (УУД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 – </a:t>
            </a:r>
          </a:p>
          <a:p>
            <a:pPr algn="ctr"/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важнейшая клю­чевая задача современной </a:t>
            </a:r>
            <a:r>
              <a:rPr lang="ru-RU" sz="24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системы </a:t>
            </a:r>
            <a:r>
              <a:rPr lang="ru-RU" sz="24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образования.</a:t>
            </a:r>
          </a:p>
        </p:txBody>
      </p:sp>
      <p:sp>
        <p:nvSpPr>
          <p:cNvPr id="8" name="Овал 7"/>
          <p:cNvSpPr/>
          <p:nvPr/>
        </p:nvSpPr>
        <p:spPr>
          <a:xfrm>
            <a:off x="640627" y="2032820"/>
            <a:ext cx="1471606" cy="1503765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3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TextBox 8"/>
          <p:cNvSpPr txBox="1"/>
          <p:nvPr/>
        </p:nvSpPr>
        <p:spPr>
          <a:xfrm>
            <a:off x="1070096" y="227687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4867" y="4164193"/>
            <a:ext cx="1674626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умение </a:t>
            </a:r>
            <a:endParaRPr lang="ru-RU" sz="32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lvl="0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учиться</a:t>
            </a:r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429882" y="1408050"/>
            <a:ext cx="3058900" cy="5056336"/>
            <a:chOff x="2268244" y="0"/>
            <a:chExt cx="3058900" cy="5056336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268244" y="0"/>
              <a:ext cx="3058900" cy="505633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2268244" y="2022534"/>
              <a:ext cx="3058900" cy="2022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5" name="Овал 14"/>
          <p:cNvSpPr/>
          <p:nvPr/>
        </p:nvSpPr>
        <p:spPr>
          <a:xfrm>
            <a:off x="3161785" y="2081287"/>
            <a:ext cx="1595093" cy="1522590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3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TextBox 15"/>
          <p:cNvSpPr txBox="1"/>
          <p:nvPr/>
        </p:nvSpPr>
        <p:spPr>
          <a:xfrm>
            <a:off x="3652998" y="2413337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20475" y="4280610"/>
            <a:ext cx="2877711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способ­ность к </a:t>
            </a:r>
            <a:endParaRPr lang="ru-RU" sz="32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lvl="0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саморазвитию</a:t>
            </a:r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679721" y="1379700"/>
            <a:ext cx="3058900" cy="5056336"/>
            <a:chOff x="5508618" y="0"/>
            <a:chExt cx="3058900" cy="5056336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5508618" y="0"/>
              <a:ext cx="3058900" cy="505633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5508618" y="2022534"/>
              <a:ext cx="3058900" cy="2022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1" name="Овал 20"/>
          <p:cNvSpPr/>
          <p:nvPr/>
        </p:nvSpPr>
        <p:spPr>
          <a:xfrm>
            <a:off x="6435475" y="2178445"/>
            <a:ext cx="1547392" cy="1485446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3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TextBox 21"/>
          <p:cNvSpPr txBox="1"/>
          <p:nvPr/>
        </p:nvSpPr>
        <p:spPr>
          <a:xfrm>
            <a:off x="6857953" y="2386571"/>
            <a:ext cx="702436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17632" y="4156190"/>
            <a:ext cx="3047629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самосовершен</a:t>
            </a:r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­-</a:t>
            </a:r>
          </a:p>
          <a:p>
            <a:pPr lvl="0" algn="ctr"/>
            <a:r>
              <a:rPr lang="ru-RU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ствование</a:t>
            </a:r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Двойная стрелка влево/вправо 23"/>
          <p:cNvSpPr/>
          <p:nvPr/>
        </p:nvSpPr>
        <p:spPr>
          <a:xfrm>
            <a:off x="358484" y="5241411"/>
            <a:ext cx="8279483" cy="1120071"/>
          </a:xfrm>
          <a:prstGeom prst="leftRightArrow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3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TextBox 24"/>
          <p:cNvSpPr txBox="1"/>
          <p:nvPr/>
        </p:nvSpPr>
        <p:spPr>
          <a:xfrm>
            <a:off x="1419363" y="5517232"/>
            <a:ext cx="6617709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Универсальные Учеб­ные Действия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507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6" grpId="0"/>
      <p:bldP spid="17" grpId="0"/>
      <p:bldP spid="22" grpId="0"/>
      <p:bldP spid="23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51520" y="873056"/>
            <a:ext cx="2592002" cy="5056336"/>
            <a:chOff x="23935" y="0"/>
            <a:chExt cx="2592002" cy="5056336"/>
          </a:xfrm>
          <a:scene3d>
            <a:camera prst="orthographicFront"/>
            <a:lightRig rig="flat" dir="t"/>
          </a:scene3d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23935" y="0"/>
              <a:ext cx="2592002" cy="5056336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23935" y="2022534"/>
              <a:ext cx="2592002" cy="20225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132766" y="900832"/>
            <a:ext cx="2878467" cy="5056336"/>
            <a:chOff x="2773227" y="0"/>
            <a:chExt cx="2878467" cy="5056336"/>
          </a:xfrm>
          <a:scene3d>
            <a:camera prst="orthographicFront"/>
            <a:lightRig rig="flat" dir="t"/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2773227" y="0"/>
              <a:ext cx="2878467" cy="5056336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2773227" y="2022534"/>
              <a:ext cx="2878467" cy="20225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1" name="Овал 10"/>
          <p:cNvSpPr/>
          <p:nvPr/>
        </p:nvSpPr>
        <p:spPr>
          <a:xfrm>
            <a:off x="3927636" y="1721768"/>
            <a:ext cx="1471606" cy="1503765"/>
          </a:xfrm>
          <a:prstGeom prst="ellipse">
            <a:avLst/>
          </a:prstGeom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Овал 11"/>
          <p:cNvSpPr/>
          <p:nvPr/>
        </p:nvSpPr>
        <p:spPr>
          <a:xfrm>
            <a:off x="811718" y="1700808"/>
            <a:ext cx="1471606" cy="1503765"/>
          </a:xfrm>
          <a:prstGeom prst="ellipse">
            <a:avLst/>
          </a:prstGeom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Группа 12"/>
          <p:cNvGrpSpPr/>
          <p:nvPr/>
        </p:nvGrpSpPr>
        <p:grpSpPr>
          <a:xfrm>
            <a:off x="6156176" y="873056"/>
            <a:ext cx="2878467" cy="5056336"/>
            <a:chOff x="5762492" y="0"/>
            <a:chExt cx="2878467" cy="5056336"/>
          </a:xfrm>
          <a:scene3d>
            <a:camera prst="orthographicFront"/>
            <a:lightRig rig="flat" dir="t"/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5762492" y="0"/>
              <a:ext cx="2878467" cy="5056336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5762492" y="2022534"/>
              <a:ext cx="2878467" cy="20225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Овал 15"/>
          <p:cNvSpPr/>
          <p:nvPr/>
        </p:nvSpPr>
        <p:spPr>
          <a:xfrm>
            <a:off x="6859606" y="1721768"/>
            <a:ext cx="1471606" cy="1503765"/>
          </a:xfrm>
          <a:prstGeom prst="ellipse">
            <a:avLst/>
          </a:prstGeom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tint val="50000"/>
              <a:hueOff val="0"/>
              <a:satOff val="0"/>
              <a:lumOff val="0"/>
              <a:alphaOff val="0"/>
            </a:schemeClr>
          </a:fillRef>
          <a:effectRef idx="2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TextBox 16"/>
          <p:cNvSpPr txBox="1"/>
          <p:nvPr/>
        </p:nvSpPr>
        <p:spPr>
          <a:xfrm>
            <a:off x="1244128" y="1897643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65666" y="1965818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36296" y="1907703"/>
            <a:ext cx="702436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68364" y="3551164"/>
            <a:ext cx="2207271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специфика</a:t>
            </a:r>
          </a:p>
          <a:p>
            <a:pPr lvl="0"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предмета </a:t>
            </a:r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83241" y="3429000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формирование </a:t>
            </a:r>
          </a:p>
          <a:p>
            <a:pPr lvl="0"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заново</a:t>
            </a:r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1520" y="3551164"/>
            <a:ext cx="2689582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внеязыковая </a:t>
            </a:r>
          </a:p>
          <a:p>
            <a:pPr lvl="0"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среда</a:t>
            </a:r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Двойная стрелка влево/вправо 22"/>
          <p:cNvSpPr/>
          <p:nvPr/>
        </p:nvSpPr>
        <p:spPr>
          <a:xfrm>
            <a:off x="577898" y="922621"/>
            <a:ext cx="8529679" cy="1120071"/>
          </a:xfrm>
          <a:prstGeom prst="leftRightArrow">
            <a:avLst/>
          </a:prstGeom>
          <a:scene3d>
            <a:camera prst="orthographicFront"/>
            <a:lightRig rig="flat" dir="t"/>
          </a:scene3d>
          <a:sp3d z="190500"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3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TextBox 23"/>
          <p:cNvSpPr txBox="1"/>
          <p:nvPr/>
        </p:nvSpPr>
        <p:spPr>
          <a:xfrm>
            <a:off x="878873" y="1190268"/>
            <a:ext cx="799892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Особенности формирования на уроках АЯ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507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143125"/>
            <a:ext cx="2880320" cy="16459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157152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 формировать УУД?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1268760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"Зачем я учу иностранный язык</a:t>
            </a:r>
            <a:r>
              <a:rPr lang="ru-RU" sz="36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?”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61856" y="365059"/>
            <a:ext cx="3582144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"Зачем я выполняю упражнения на уроке (читаю, пишу, слушаю)?”</a:t>
            </a:r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6692" y="3443848"/>
            <a:ext cx="2835188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"Зачем я повторяю дома пройденное на уроке?” 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73272" y="3645024"/>
            <a:ext cx="4860032" cy="30469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"Чему я научился на уроке и что еще мне следует сделать, чтобы научиться хорошо говорить на английском языке</a:t>
            </a:r>
            <a:r>
              <a:rPr lang="ru-RU" sz="32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?”</a:t>
            </a:r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507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23528" y="404664"/>
            <a:ext cx="3976370" cy="1660950"/>
            <a:chOff x="144010" y="4224"/>
            <a:chExt cx="3976370" cy="166095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Прямоугольник 4"/>
            <p:cNvSpPr/>
            <p:nvPr/>
          </p:nvSpPr>
          <p:spPr>
            <a:xfrm>
              <a:off x="144010" y="4224"/>
              <a:ext cx="3976370" cy="16609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Прямоугольник 5"/>
            <p:cNvSpPr/>
            <p:nvPr/>
          </p:nvSpPr>
          <p:spPr>
            <a:xfrm>
              <a:off x="144010" y="4224"/>
              <a:ext cx="3976370" cy="16609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800" b="1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формирование мотивации изучения иностранных языков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1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323528" y="2348880"/>
            <a:ext cx="4135406" cy="1660950"/>
            <a:chOff x="4757078" y="4224"/>
            <a:chExt cx="4135406" cy="166095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Прямоугольник 7"/>
            <p:cNvSpPr/>
            <p:nvPr/>
          </p:nvSpPr>
          <p:spPr>
            <a:xfrm>
              <a:off x="4757078" y="4224"/>
              <a:ext cx="4135406" cy="16609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812566"/>
                <a:satOff val="-4220"/>
                <a:lumOff val="-686"/>
                <a:alphaOff val="0"/>
              </a:schemeClr>
            </a:fillRef>
            <a:effectRef idx="2">
              <a:schemeClr val="accent3">
                <a:hueOff val="2812566"/>
                <a:satOff val="-4220"/>
                <a:lumOff val="-6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Прямоугольник 8"/>
            <p:cNvSpPr/>
            <p:nvPr/>
          </p:nvSpPr>
          <p:spPr>
            <a:xfrm>
              <a:off x="4757078" y="4224"/>
              <a:ext cx="4135406" cy="16609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800" b="1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осознание </a:t>
              </a:r>
              <a:r>
                <a:rPr lang="ru-RU" sz="2800" b="1" kern="12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возможнос-тей</a:t>
              </a:r>
              <a:r>
                <a:rPr lang="ru-RU" sz="2800" b="1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самореализации средствами ИЯ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47957" y="4358640"/>
            <a:ext cx="3927511" cy="1660950"/>
            <a:chOff x="144010" y="2301872"/>
            <a:chExt cx="3927511" cy="166095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Прямоугольник 10"/>
            <p:cNvSpPr/>
            <p:nvPr/>
          </p:nvSpPr>
          <p:spPr>
            <a:xfrm>
              <a:off x="144010" y="2301872"/>
              <a:ext cx="3927511" cy="16609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2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144010" y="2301872"/>
              <a:ext cx="3927511" cy="16609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ea typeface="Times New Roman"/>
                </a:rPr>
                <a:t>стремление к совершенствованию собственной речевой культуры в целом</a:t>
              </a:r>
              <a:endParaRPr lang="ru-RU" sz="2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716016" y="413440"/>
            <a:ext cx="4184266" cy="1660950"/>
            <a:chOff x="4708219" y="2301872"/>
            <a:chExt cx="4184266" cy="166095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Прямоугольник 13"/>
            <p:cNvSpPr/>
            <p:nvPr/>
          </p:nvSpPr>
          <p:spPr>
            <a:xfrm>
              <a:off x="4708219" y="2301872"/>
              <a:ext cx="4184266" cy="16609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8437698"/>
                <a:satOff val="-12660"/>
                <a:lumOff val="-2059"/>
                <a:alphaOff val="0"/>
              </a:schemeClr>
            </a:fillRef>
            <a:effectRef idx="2">
              <a:schemeClr val="accent3">
                <a:hueOff val="8437698"/>
                <a:satOff val="-12660"/>
                <a:lumOff val="-205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рямоугольник 14"/>
            <p:cNvSpPr/>
            <p:nvPr/>
          </p:nvSpPr>
          <p:spPr>
            <a:xfrm>
              <a:off x="4708219" y="2301872"/>
              <a:ext cx="4184266" cy="16609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ea typeface="Times New Roman"/>
                </a:rPr>
                <a:t>толерантное отношение к проявлениям иной культуры</a:t>
              </a:r>
              <a:endParaRPr lang="ru-RU" sz="2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710296" y="2448045"/>
            <a:ext cx="4120425" cy="2590590"/>
            <a:chOff x="144010" y="4599520"/>
            <a:chExt cx="6656674" cy="166095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Прямоугольник 16"/>
            <p:cNvSpPr/>
            <p:nvPr/>
          </p:nvSpPr>
          <p:spPr>
            <a:xfrm>
              <a:off x="144010" y="4599520"/>
              <a:ext cx="6656674" cy="16609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Прямоугольник 17"/>
            <p:cNvSpPr/>
            <p:nvPr/>
          </p:nvSpPr>
          <p:spPr>
            <a:xfrm>
              <a:off x="144010" y="4599520"/>
              <a:ext cx="6656674" cy="16609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ea typeface="Times New Roman"/>
                </a:rPr>
                <a:t>готовность отстаивать национальные и общечеловеческие ценности, свою гражданскую позицию</a:t>
              </a:r>
              <a:endParaRPr lang="ru-RU" sz="2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Стрелка вниз 1"/>
          <p:cNvSpPr/>
          <p:nvPr/>
        </p:nvSpPr>
        <p:spPr>
          <a:xfrm>
            <a:off x="2210934" y="1724943"/>
            <a:ext cx="360593" cy="76369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2311712" y="3648880"/>
            <a:ext cx="360593" cy="76369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6590211" y="2065614"/>
            <a:ext cx="360593" cy="76369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072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7504" y="943140"/>
            <a:ext cx="8856984" cy="12954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Личностные  Универсальные Учебные Действия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ru-RU" sz="2200" b="1" dirty="0" smtClean="0">
                <a:solidFill>
                  <a:srgbClr val="FF0000"/>
                </a:solidFill>
              </a:rPr>
              <a:t>способствуют развитию личностных качеств и способностей ребёнка и формируются через:</a:t>
            </a:r>
            <a:endParaRPr lang="ru-RU" sz="2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3744" y="1858909"/>
            <a:ext cx="8712968" cy="76423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alt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Рассказ о себе, своей семье, семейных интересах.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68116" y="3429000"/>
            <a:ext cx="113576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 класс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0272" y="2116619"/>
            <a:ext cx="113576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класс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7749" y="2241025"/>
            <a:ext cx="113576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класс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1" y="2822640"/>
            <a:ext cx="3357716" cy="40217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E:\УРОКИ\НАЧАЛЬНАЯ ШКОЛА\3 класс\Все к Кузовлеву  3 класс\Учебник В.П.кузовлев 3 класс\Unit 3\стр 37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662" y="3890665"/>
            <a:ext cx="2278558" cy="27630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220" y="2564904"/>
            <a:ext cx="3347864" cy="39940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71736" y="116632"/>
            <a:ext cx="8784976" cy="600869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Виды Универсальных Учебных Действий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87524" y="417066"/>
            <a:ext cx="8568952" cy="421501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280"/>
              </a:lnSpc>
              <a:spcBef>
                <a:spcPts val="0"/>
              </a:spcBef>
              <a:buNone/>
              <a:defRPr/>
            </a:pPr>
            <a:r>
              <a:rPr lang="ru-RU" altLang="ru-RU" sz="2000" i="1" dirty="0" smtClean="0">
                <a:latin typeface="+mj-lt"/>
              </a:rPr>
              <a:t> 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Личностные Регулятивные Познавательные Коммуникативные</a:t>
            </a:r>
          </a:p>
        </p:txBody>
      </p:sp>
    </p:spTree>
    <p:extLst>
      <p:ext uri="{BB962C8B-B14F-4D97-AF65-F5344CB8AC3E}">
        <p14:creationId xmlns:p14="http://schemas.microsoft.com/office/powerpoint/2010/main" val="4195072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 txBox="1">
            <a:spLocks/>
          </p:cNvSpPr>
          <p:nvPr/>
        </p:nvSpPr>
        <p:spPr>
          <a:xfrm>
            <a:off x="251520" y="260648"/>
            <a:ext cx="8712968" cy="137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Диалог со сверстниками и учителем</a:t>
            </a:r>
          </a:p>
          <a:p>
            <a:pPr marL="0" indent="0">
              <a:buNone/>
              <a:defRPr/>
            </a:pP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Знакомство с традициями и обычаями страны изучаемого языка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7848" y="1632247"/>
            <a:ext cx="350837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Thanksgiving Day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95367" y="2156122"/>
            <a:ext cx="3940629" cy="95410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День </a:t>
            </a:r>
          </a:p>
          <a:p>
            <a:pPr algn="ctr" eaLnBrk="1" hangingPunct="1">
              <a:defRPr/>
            </a:pPr>
            <a:r>
              <a:rPr lang="ru-RU" alt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Святого Валентина</a:t>
            </a:r>
          </a:p>
        </p:txBody>
      </p:sp>
      <p:pic>
        <p:nvPicPr>
          <p:cNvPr id="8" name="Picture 5" descr="E:\ИЗОБРАЖЕНИЯ relax оформление презентации\ПРАЗДНИКИ\Хэллоуин\0_94a8a_7c65ef40_L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6753" y="1166167"/>
            <a:ext cx="2514600" cy="188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15130" y="1814373"/>
            <a:ext cx="2428870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anose="04020705040A02060702" pitchFamily="82" charset="0"/>
              </a:rPr>
              <a:t>Christmas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28261" y="3110229"/>
            <a:ext cx="88569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Регулятивные  Универсальные Учебные  Действия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обеспечивают организацию и регулирование учащимися своей учебной деятельности и формируются при помощи:</a:t>
            </a: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251520" y="4253229"/>
            <a:ext cx="8384544" cy="2271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40"/>
              </a:lnSpc>
              <a:spcBef>
                <a:spcPts val="0"/>
              </a:spcBef>
              <a:buNone/>
              <a:defRPr/>
            </a:pPr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Игры в процессе обучения</a:t>
            </a:r>
          </a:p>
          <a:p>
            <a:pPr marL="0" indent="0">
              <a:lnSpc>
                <a:spcPts val="2640"/>
              </a:lnSpc>
              <a:spcBef>
                <a:spcPts val="0"/>
              </a:spcBef>
              <a:buNone/>
              <a:defRPr/>
            </a:pPr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Инсценировок сказок</a:t>
            </a:r>
          </a:p>
          <a:p>
            <a:pPr marL="0" indent="0">
              <a:lnSpc>
                <a:spcPts val="2640"/>
              </a:lnSpc>
              <a:spcBef>
                <a:spcPts val="0"/>
              </a:spcBef>
              <a:buNone/>
              <a:defRPr/>
            </a:pPr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Разыгрывания диалогов</a:t>
            </a:r>
          </a:p>
          <a:p>
            <a:pPr marL="0" indent="0">
              <a:lnSpc>
                <a:spcPts val="2640"/>
              </a:lnSpc>
              <a:spcBef>
                <a:spcPts val="0"/>
              </a:spcBef>
              <a:buNone/>
              <a:defRPr/>
            </a:pPr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Составления рассказа по цепочке, по опорной схеме, по картинкам</a:t>
            </a:r>
          </a:p>
          <a:p>
            <a:pPr marL="0" indent="0">
              <a:lnSpc>
                <a:spcPts val="2640"/>
              </a:lnSpc>
              <a:spcBef>
                <a:spcPts val="0"/>
              </a:spcBef>
              <a:buNone/>
              <a:defRPr/>
            </a:pPr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Тестовых заданий для самоконтроля</a:t>
            </a:r>
          </a:p>
          <a:p>
            <a:pPr>
              <a:defRPr/>
            </a:pPr>
            <a:endParaRPr lang="ru-RU" altLang="ru-RU" sz="2400" dirty="0" smtClean="0"/>
          </a:p>
          <a:p>
            <a:pPr>
              <a:defRPr/>
            </a:pPr>
            <a:endParaRPr lang="ru-RU" alt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4195072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63136" y="29815"/>
            <a:ext cx="8202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Использование групповой, парной и индивидуальной формы работы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200" y="987037"/>
            <a:ext cx="525451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Использование 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гровых технологий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28328" y="1463932"/>
            <a:ext cx="4533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>
                <a:solidFill>
                  <a:schemeClr val="tx1"/>
                </a:solidFill>
                <a:latin typeface="Arial" charset="0"/>
              </a:defRPr>
            </a:lvl1pPr>
            <a:lvl2pPr marL="639763" indent="-27305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>
                <a:solidFill>
                  <a:schemeClr val="tx1"/>
                </a:solidFill>
                <a:latin typeface="Arial" charset="0"/>
              </a:defRPr>
            </a:lvl2pPr>
            <a:lvl3pPr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279525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>
                <a:solidFill>
                  <a:schemeClr val="tx1"/>
                </a:solidFill>
                <a:latin typeface="Arial" charset="0"/>
              </a:defRPr>
            </a:lvl4pPr>
            <a:lvl5pPr marL="164465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1018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5590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0162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4734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Разыгрывание 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диалогов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Инсценировка сказок</a:t>
            </a:r>
          </a:p>
        </p:txBody>
      </p:sp>
      <p:pic>
        <p:nvPicPr>
          <p:cNvPr id="12" name="Picture 8">
            <a:hlinkClick r:id="rId4" action="ppaction://hlinkpres?slideindex=11&amp;slidetitle=Презентация PowerPoint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1" y="2301490"/>
            <a:ext cx="4236817" cy="375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481700"/>
              </p:ext>
            </p:extLst>
          </p:nvPr>
        </p:nvGraphicFramePr>
        <p:xfrm>
          <a:off x="7092280" y="617794"/>
          <a:ext cx="16764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Document" r:id="rId7" imgW="9698766" imgH="6941156" progId="Word.Document.8">
                  <p:embed/>
                </p:oleObj>
              </mc:Choice>
              <mc:Fallback>
                <p:oleObj name="Document" r:id="rId7" imgW="9698766" imgH="6941156" progId="Word.Document.8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280" y="617794"/>
                        <a:ext cx="1676400" cy="120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012160" y="960050"/>
            <a:ext cx="9810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latin typeface="+mj-lt"/>
              </a:rPr>
              <a:t>«Лото»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61348"/>
            <a:ext cx="4716016" cy="399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072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47800" y="198120"/>
            <a:ext cx="7696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Осуществление контроля и самоконтроля</a:t>
            </a:r>
          </a:p>
        </p:txBody>
      </p:sp>
      <p:pic>
        <p:nvPicPr>
          <p:cNvPr id="7" name="Picture 8" descr="E:\УРОКИ\НАЧАЛЬНАЯ ШКОЛА\контрол зеленая тетрадь 2 класс\Scan2000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27" y="883919"/>
            <a:ext cx="4446597" cy="571404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E:\УРОКИ\НАЧАЛЬНАЯ ШКОЛА\контрол зеленая тетрадь 2 класс\Scan20006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36" y="692696"/>
            <a:ext cx="4176464" cy="571216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Наталья\Downloads\обложки учебников\i (1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439"/>
            <a:ext cx="1065345" cy="138875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0720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634</Words>
  <Application>Microsoft Office PowerPoint</Application>
  <PresentationFormat>Экран (4:3)</PresentationFormat>
  <Paragraphs>127</Paragraphs>
  <Slides>19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Тема Office</vt:lpstr>
      <vt:lpstr>Document</vt:lpstr>
      <vt:lpstr>Документ</vt:lpstr>
      <vt:lpstr>Acrobat Document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23</cp:revision>
  <dcterms:created xsi:type="dcterms:W3CDTF">2019-04-10T16:45:55Z</dcterms:created>
  <dcterms:modified xsi:type="dcterms:W3CDTF">2020-05-27T12:51:42Z</dcterms:modified>
</cp:coreProperties>
</file>