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27" r:id="rId3"/>
    <p:sldId id="325" r:id="rId4"/>
    <p:sldId id="330" r:id="rId5"/>
    <p:sldId id="315" r:id="rId6"/>
    <p:sldId id="316" r:id="rId7"/>
    <p:sldId id="329" r:id="rId8"/>
    <p:sldId id="295" r:id="rId9"/>
    <p:sldId id="300" r:id="rId10"/>
    <p:sldId id="302" r:id="rId11"/>
    <p:sldId id="289" r:id="rId12"/>
    <p:sldId id="263" r:id="rId13"/>
    <p:sldId id="284" r:id="rId14"/>
    <p:sldId id="331" r:id="rId15"/>
    <p:sldId id="332" r:id="rId16"/>
    <p:sldId id="333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646B5-81A7-4A2E-A6E4-1AD93B3E983B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3172E-11A5-4C31-BEE0-878FAE96FC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58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AFE61-D787-4C3B-99F1-9FF15382C754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7F9F5-3927-4D4B-A34F-30EF462EA3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78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BB0B6-695B-4548-93A2-56831856296E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36A2C-489F-4BD7-8D78-E718739A01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7723-25C3-4B58-9710-3A16ECF43C1A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85D2D-048F-4D6A-9AF8-3DEFB9A074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2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D5C6A-275C-4CF6-909C-00CBE30C8A89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B9ABC-97FB-46B6-9333-BD6305809C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59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5569E-5E2F-4B5E-81E8-7AC286D1CCA5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EB941-F639-4617-95FE-424F427402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89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D47CB-7E7C-4062-AD41-DCABBE932CF5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4E180-F2CB-4938-BF54-AA734488F5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56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E7CC3-7BBF-4C15-84AA-BBE8D2D57D1A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6C23D-B25B-492F-B870-71F0FB9854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91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F437A-BF0F-48C4-BE41-F02BE1151CBA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02833-F527-45EC-8E5D-487EF51FBA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D8484-1399-4406-AA1D-945D91FD906F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74961-A7EB-4925-AF4E-B3E2157B39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56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B19D1-840F-4448-AB12-FB7D1C70E189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A5348-E2C1-4C45-9F61-5B346C1AE9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5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5353FA-5B7A-426C-A4E4-7826EE4AA213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AEB6A9A-9DC1-49EC-92A1-6324233DC45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187DB1-46A3-41DD-9A77-178C5F33312B}"/>
              </a:ext>
            </a:extLst>
          </p:cNvPr>
          <p:cNvSpPr txBox="1">
            <a:spLocks/>
          </p:cNvSpPr>
          <p:nvPr/>
        </p:nvSpPr>
        <p:spPr>
          <a:xfrm>
            <a:off x="1198059" y="1052736"/>
            <a:ext cx="7611979" cy="2702641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i="1" dirty="0" smtClean="0">
                <a:solidFill>
                  <a:srgbClr val="C00000"/>
                </a:solidFill>
                <a:latin typeface="Monotype Corsiva" pitchFamily="66" charset="0"/>
              </a:rPr>
              <a:t>Метод </a:t>
            </a:r>
            <a:r>
              <a:rPr lang="ru-RU" altLang="ru-RU" sz="4000" b="1" i="1" dirty="0">
                <a:solidFill>
                  <a:srgbClr val="C00000"/>
                </a:solidFill>
                <a:latin typeface="Monotype Corsiva" pitchFamily="66" charset="0"/>
              </a:rPr>
              <a:t>проектов как  средство</a:t>
            </a:r>
            <a:br>
              <a:rPr lang="ru-RU" altLang="ru-RU" sz="4000" b="1" i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altLang="ru-RU" sz="4000" b="1" i="1" dirty="0">
                <a:solidFill>
                  <a:srgbClr val="C00000"/>
                </a:solidFill>
                <a:latin typeface="Monotype Corsiva" pitchFamily="66" charset="0"/>
              </a:rPr>
              <a:t>поддержки детской </a:t>
            </a:r>
            <a:r>
              <a:rPr lang="ru-RU" altLang="ru-RU" sz="4000" b="1" i="1" dirty="0" smtClean="0">
                <a:solidFill>
                  <a:srgbClr val="C00000"/>
                </a:solidFill>
                <a:latin typeface="Monotype Corsiva" pitchFamily="66" charset="0"/>
              </a:rPr>
              <a:t>интеллектуальной </a:t>
            </a:r>
            <a:endParaRPr lang="ru-RU" altLang="ru-RU" sz="4000" b="1" i="1" dirty="0">
              <a:solidFill>
                <a:srgbClr val="C00000"/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i="1" dirty="0" smtClean="0">
                <a:solidFill>
                  <a:srgbClr val="C00000"/>
                </a:solidFill>
                <a:latin typeface="Monotype Corsiva" pitchFamily="66" charset="0"/>
              </a:rPr>
              <a:t>инициативы </a:t>
            </a:r>
            <a:r>
              <a:rPr lang="ru-RU" alt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(из опыта работы)</a:t>
            </a:r>
            <a:r>
              <a:rPr lang="ru-RU" altLang="ru-RU" sz="1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altLang="ru-RU" sz="1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endParaRPr lang="ru-RU" sz="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4EFF5E-017C-4421-85A5-E9A228205D4D}"/>
              </a:ext>
            </a:extLst>
          </p:cNvPr>
          <p:cNvSpPr txBox="1"/>
          <p:nvPr/>
        </p:nvSpPr>
        <p:spPr>
          <a:xfrm>
            <a:off x="1115616" y="332656"/>
            <a:ext cx="76119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№17» г. Усолье-Сибирское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31ED716B-DEE8-4ADF-95F6-9E748FFCAAA6}"/>
              </a:ext>
            </a:extLst>
          </p:cNvPr>
          <p:cNvSpPr txBox="1">
            <a:spLocks/>
          </p:cNvSpPr>
          <p:nvPr/>
        </p:nvSpPr>
        <p:spPr>
          <a:xfrm>
            <a:off x="5252418" y="4289508"/>
            <a:ext cx="3471373" cy="1263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  <a:br>
              <a:rPr lang="ru-RU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Крячко Н.А., старший воспитатель,</a:t>
            </a:r>
            <a:r>
              <a:rPr lang="ru-RU" sz="2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Прокопьева А.А., </a:t>
            </a:r>
          </a:p>
          <a:p>
            <a:r>
              <a:rPr lang="ru-RU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Харченко Е.В., воспитатели</a:t>
            </a:r>
            <a:br>
              <a:rPr lang="ru-RU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AEE841-541F-4FE6-AD81-CE6C90F7A990}"/>
              </a:ext>
            </a:extLst>
          </p:cNvPr>
          <p:cNvSpPr txBox="1"/>
          <p:nvPr/>
        </p:nvSpPr>
        <p:spPr>
          <a:xfrm>
            <a:off x="3769477" y="61602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2023 год</a:t>
            </a:r>
          </a:p>
        </p:txBody>
      </p:sp>
      <p:pic>
        <p:nvPicPr>
          <p:cNvPr id="7" name="Рисунок 3" descr="C:\Users\Андрей\Desktop\фотки к проекту свежие\103APPLE\IMG_3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85167"/>
            <a:ext cx="3117549" cy="24678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74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850187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Нормативный проект  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«Два  кольца, два конца, по середине гвоздик»  (по технологии 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Веракса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Н.Е. )  </a:t>
            </a:r>
            <a:endParaRPr lang="ru-RU" sz="2800" dirty="0"/>
          </a:p>
        </p:txBody>
      </p:sp>
      <p:pic>
        <p:nvPicPr>
          <p:cNvPr id="33801" name="Рисунок 10" descr="G:\Проектная деятельность\Анна Алексеевна\IMG_3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43024"/>
            <a:ext cx="5581606" cy="491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Рисунок 9" descr="G:\Проектная деятельность\Анна Алексеевна\IMG_3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263" y="1443024"/>
            <a:ext cx="4248472" cy="49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Рисунок 8" descr="G:\Проектная деятельность\Анна Алексеевна\IMG_32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09" y="1407831"/>
            <a:ext cx="5976664" cy="503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Рисунок 4" descr="G:\Проектная деятельность\Анна Алексеевна\IMG_32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08" y="1407831"/>
            <a:ext cx="6256784" cy="51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Объект 3" descr="G:\Проектная деятельность\Анна Алексеевна\IMG_3211.JPG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7352" y="1374497"/>
            <a:ext cx="6501071" cy="518437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4" descr="G:\Презентация проекта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/>
          <a:stretch>
            <a:fillRect/>
          </a:stretch>
        </p:blipFill>
        <p:spPr bwMode="auto">
          <a:xfrm>
            <a:off x="1317625" y="1301750"/>
            <a:ext cx="1501775" cy="113665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Прямоугольник 5"/>
          <p:cNvSpPr>
            <a:spLocks noChangeArrowheads="1"/>
          </p:cNvSpPr>
          <p:nvPr/>
        </p:nvSpPr>
        <p:spPr bwMode="auto">
          <a:xfrm>
            <a:off x="2068512" y="286854"/>
            <a:ext cx="5527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роект 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«Каша - здоровье наше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» </a:t>
            </a:r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(по </a:t>
            </a: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методике Деркунской 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В.А)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2772" name="Рисунок 6" descr="G:\Презентация проекта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2789238"/>
            <a:ext cx="1525587" cy="1093787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Рисунок 7" descr="G:\Презентация проекта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2"/>
          <a:stretch>
            <a:fillRect/>
          </a:stretch>
        </p:blipFill>
        <p:spPr bwMode="auto">
          <a:xfrm>
            <a:off x="7235825" y="3924300"/>
            <a:ext cx="1519238" cy="11176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Рисунок 8" descr="G:\Презентация проекта\круп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1314450"/>
            <a:ext cx="1525588" cy="112395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Рисунок 9" descr="I:\Проектная деятельность\Для Марины Викторовны\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5183188"/>
            <a:ext cx="2389188" cy="13208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54525" y="3019425"/>
            <a:ext cx="1644650" cy="92233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7030A0"/>
                </a:solidFill>
              </a:rPr>
              <a:t>Что можно сделать с крупой?</a:t>
            </a:r>
          </a:p>
        </p:txBody>
      </p:sp>
      <p:sp>
        <p:nvSpPr>
          <p:cNvPr id="32777" name="TextBox 2"/>
          <p:cNvSpPr txBox="1">
            <a:spLocks noChangeArrowheads="1"/>
          </p:cNvSpPr>
          <p:nvPr/>
        </p:nvSpPr>
        <p:spPr bwMode="auto">
          <a:xfrm>
            <a:off x="3100388" y="1314450"/>
            <a:ext cx="2330450" cy="369888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Экспериментировать</a:t>
            </a:r>
          </a:p>
        </p:txBody>
      </p:sp>
      <p:pic>
        <p:nvPicPr>
          <p:cNvPr id="32778" name="Рисунок 11" descr="G:\Проектная деятельность\Для Марины Викторовны\2020-10-28 15-29-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95575"/>
            <a:ext cx="1519238" cy="102393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9" name="TextBox 14"/>
          <p:cNvSpPr txBox="1">
            <a:spLocks noChangeArrowheads="1"/>
          </p:cNvSpPr>
          <p:nvPr/>
        </p:nvSpPr>
        <p:spPr bwMode="auto">
          <a:xfrm>
            <a:off x="5673725" y="1314450"/>
            <a:ext cx="1412875" cy="369888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Перебирать</a:t>
            </a:r>
          </a:p>
        </p:txBody>
      </p:sp>
      <p:sp>
        <p:nvSpPr>
          <p:cNvPr id="32780" name="TextBox 15"/>
          <p:cNvSpPr txBox="1">
            <a:spLocks noChangeArrowheads="1"/>
          </p:cNvSpPr>
          <p:nvPr/>
        </p:nvSpPr>
        <p:spPr bwMode="auto">
          <a:xfrm>
            <a:off x="5950744" y="2651125"/>
            <a:ext cx="1152525" cy="368300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Рисовать</a:t>
            </a:r>
          </a:p>
        </p:txBody>
      </p:sp>
      <p:sp>
        <p:nvSpPr>
          <p:cNvPr id="32781" name="TextBox 16"/>
          <p:cNvSpPr txBox="1">
            <a:spLocks noChangeArrowheads="1"/>
          </p:cNvSpPr>
          <p:nvPr/>
        </p:nvSpPr>
        <p:spPr bwMode="auto">
          <a:xfrm>
            <a:off x="5705475" y="4217988"/>
            <a:ext cx="1414463" cy="646112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Сделать аппликацию</a:t>
            </a:r>
          </a:p>
        </p:txBody>
      </p:sp>
      <p:sp>
        <p:nvSpPr>
          <p:cNvPr id="32782" name="TextBox 17"/>
          <p:cNvSpPr txBox="1">
            <a:spLocks noChangeArrowheads="1"/>
          </p:cNvSpPr>
          <p:nvPr/>
        </p:nvSpPr>
        <p:spPr bwMode="auto">
          <a:xfrm>
            <a:off x="2736850" y="2572596"/>
            <a:ext cx="1447800" cy="646112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Сделать поделки</a:t>
            </a:r>
          </a:p>
        </p:txBody>
      </p:sp>
      <p:sp>
        <p:nvSpPr>
          <p:cNvPr id="32783" name="TextBox 18"/>
          <p:cNvSpPr txBox="1">
            <a:spLocks noChangeArrowheads="1"/>
          </p:cNvSpPr>
          <p:nvPr/>
        </p:nvSpPr>
        <p:spPr bwMode="auto">
          <a:xfrm>
            <a:off x="2989263" y="4197350"/>
            <a:ext cx="1438275" cy="646113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Собрать коллекци</a:t>
            </a:r>
            <a:r>
              <a:rPr lang="ru-RU" i="1">
                <a:solidFill>
                  <a:srgbClr val="7030A0"/>
                </a:solidFill>
              </a:rPr>
              <a:t>ю</a:t>
            </a:r>
          </a:p>
        </p:txBody>
      </p:sp>
      <p:sp>
        <p:nvSpPr>
          <p:cNvPr id="32784" name="TextBox 19"/>
          <p:cNvSpPr txBox="1">
            <a:spLocks noChangeArrowheads="1"/>
          </p:cNvSpPr>
          <p:nvPr/>
        </p:nvSpPr>
        <p:spPr bwMode="auto">
          <a:xfrm>
            <a:off x="3498850" y="5381625"/>
            <a:ext cx="1931988" cy="923925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Сварить</a:t>
            </a:r>
          </a:p>
          <a:p>
            <a:pPr algn="ctr" eaLnBrk="1" hangingPunct="1"/>
            <a:r>
              <a:rPr lang="ru-RU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Хороводная игра «Варим кашу»</a:t>
            </a:r>
          </a:p>
        </p:txBody>
      </p:sp>
      <p:cxnSp>
        <p:nvCxnSpPr>
          <p:cNvPr id="22" name="Прямая со стрелкой 21"/>
          <p:cNvCxnSpPr>
            <a:stCxn id="2" idx="0"/>
          </p:cNvCxnSpPr>
          <p:nvPr/>
        </p:nvCxnSpPr>
        <p:spPr>
          <a:xfrm flipH="1" flipV="1">
            <a:off x="4856163" y="1703388"/>
            <a:ext cx="420687" cy="1316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0"/>
          </p:cNvCxnSpPr>
          <p:nvPr/>
        </p:nvCxnSpPr>
        <p:spPr>
          <a:xfrm flipV="1">
            <a:off x="5276850" y="1703388"/>
            <a:ext cx="628650" cy="1316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32780" idx="2"/>
          </p:cNvCxnSpPr>
          <p:nvPr/>
        </p:nvCxnSpPr>
        <p:spPr>
          <a:xfrm flipV="1">
            <a:off x="6099175" y="3019425"/>
            <a:ext cx="427832" cy="543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4153223" y="3336131"/>
            <a:ext cx="301303" cy="268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" idx="2"/>
            <a:endCxn id="32783" idx="3"/>
          </p:cNvCxnSpPr>
          <p:nvPr/>
        </p:nvCxnSpPr>
        <p:spPr>
          <a:xfrm flipH="1">
            <a:off x="4427538" y="3941763"/>
            <a:ext cx="849312" cy="579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" idx="2"/>
            <a:endCxn id="32781" idx="1"/>
          </p:cNvCxnSpPr>
          <p:nvPr/>
        </p:nvCxnSpPr>
        <p:spPr>
          <a:xfrm>
            <a:off x="5276850" y="3941763"/>
            <a:ext cx="428625" cy="598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" idx="2"/>
          </p:cNvCxnSpPr>
          <p:nvPr/>
        </p:nvCxnSpPr>
        <p:spPr>
          <a:xfrm>
            <a:off x="5276850" y="3941763"/>
            <a:ext cx="68263" cy="1458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92" name="Рисунок 24" descr="G:\Проектная деятельность\Анна Алексеевна\IMG_32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28" b="6239"/>
          <a:stretch>
            <a:fillRect/>
          </a:stretch>
        </p:blipFill>
        <p:spPr bwMode="auto">
          <a:xfrm>
            <a:off x="1317625" y="4197350"/>
            <a:ext cx="1525588" cy="127635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Андрей\Desktop\Проектная деятельность\img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1031875" y="307975"/>
            <a:ext cx="7972425" cy="1022350"/>
          </a:xfrm>
        </p:spPr>
        <p:txBody>
          <a:bodyPr/>
          <a:lstStyle/>
          <a:p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Познавательно-творческий проект </a:t>
            </a:r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«Животные  нашего края» </a:t>
            </a:r>
            <a: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(</a:t>
            </a:r>
            <a:r>
              <a:rPr lang="ru-RU" sz="1800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ru-RU" sz="1800" b="1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о </a:t>
            </a:r>
            <a:r>
              <a:rPr lang="ru-RU" sz="1800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методике Киселёвой Л.С)</a:t>
            </a:r>
            <a:r>
              <a:rPr lang="ru-RU" sz="18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18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1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804" y="2371803"/>
            <a:ext cx="2290762" cy="5889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</a:p>
        </p:txBody>
      </p:sp>
      <p:pic>
        <p:nvPicPr>
          <p:cNvPr id="31749" name="Рисунок 5" descr="E:\ФОТО\ДЕТСКИЙ САД\ПОДГОТОВИТЕЛЬНАЯ ГРУППА\ноябрь 2019 библиот, животные,\краеведческий музей\IMG_15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" b="7828"/>
          <a:stretch>
            <a:fillRect/>
          </a:stretch>
        </p:blipFill>
        <p:spPr bwMode="auto">
          <a:xfrm>
            <a:off x="1430338" y="1406525"/>
            <a:ext cx="1757362" cy="202247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Рисунок 6" descr="E:\ФОТО\ДЕТСКИЙ САД\ПОДГОТОВИТЕЛЬНАЯ ГРУППА\ноябрь 2019 библиот, животные,\проект животные\IMG_1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9"/>
          <a:stretch>
            <a:fillRect/>
          </a:stretch>
        </p:blipFill>
        <p:spPr bwMode="auto">
          <a:xfrm>
            <a:off x="7177088" y="1330325"/>
            <a:ext cx="1528762" cy="18923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2"/>
          <a:stretch>
            <a:fillRect/>
          </a:stretch>
        </p:blipFill>
        <p:spPr bwMode="auto">
          <a:xfrm>
            <a:off x="5181600" y="4741863"/>
            <a:ext cx="1706563" cy="174942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Рисунок 9" descr="E:\ФОТО\ДЕТСКИЙ САД\ПОДГОТОВИТЕЛЬНАЯ ГРУППА\ноябрь 2019 библиот, животные,\проект животные\IMG_15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4228787"/>
            <a:ext cx="1530350" cy="174307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Рисунок 10" descr="E:\ФОТО\ДЕТСКИЙ САД\ПОДГОТОВИТЕЛЬНАЯ ГРУППА\ноябрь 2019 библиот, животные,\проект животные\IMG_14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25900"/>
            <a:ext cx="1389062" cy="194596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61225" y="3691510"/>
            <a:ext cx="1504950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Оригами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96306" y="3633531"/>
            <a:ext cx="1049338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Слепить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61225" y="3303588"/>
            <a:ext cx="127121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Д/ игра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22661" y="4218781"/>
            <a:ext cx="2520950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Рассказать малышам </a:t>
            </a:r>
          </a:p>
        </p:txBody>
      </p:sp>
      <p:sp>
        <p:nvSpPr>
          <p:cNvPr id="31758" name="Прямоугольник 14"/>
          <p:cNvSpPr>
            <a:spLocks noChangeArrowheads="1"/>
          </p:cNvSpPr>
          <p:nvPr/>
        </p:nvSpPr>
        <p:spPr bwMode="auto">
          <a:xfrm>
            <a:off x="3440113" y="1492250"/>
            <a:ext cx="3268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1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Изучаем животных нашего края</a:t>
            </a:r>
          </a:p>
        </p:txBody>
      </p:sp>
      <p:cxnSp>
        <p:nvCxnSpPr>
          <p:cNvPr id="17" name="Прямая со стрелкой 16"/>
          <p:cNvCxnSpPr>
            <a:endCxn id="13" idx="1"/>
          </p:cNvCxnSpPr>
          <p:nvPr/>
        </p:nvCxnSpPr>
        <p:spPr>
          <a:xfrm>
            <a:off x="6231566" y="2960765"/>
            <a:ext cx="1029659" cy="527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234879" y="2985538"/>
            <a:ext cx="689421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2"/>
          </p:cNvCxnSpPr>
          <p:nvPr/>
        </p:nvCxnSpPr>
        <p:spPr>
          <a:xfrm>
            <a:off x="5086185" y="2960765"/>
            <a:ext cx="696951" cy="1202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4" idx="1"/>
          </p:cNvCxnSpPr>
          <p:nvPr/>
        </p:nvCxnSpPr>
        <p:spPr>
          <a:xfrm>
            <a:off x="6219825" y="2960765"/>
            <a:ext cx="1041400" cy="915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63" name="Рисунок 25" descr="E:\ФОТО\ДЕТСКИЙ САД\ПОДГОТОВИТЕЛЬНАЯ ГРУППА\ноябрь 2019 библиот, животные,\проект животные\IMG_16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3"/>
          <a:stretch>
            <a:fillRect/>
          </a:stretch>
        </p:blipFill>
        <p:spPr bwMode="auto">
          <a:xfrm>
            <a:off x="2946400" y="4741863"/>
            <a:ext cx="1955800" cy="175895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бъект 2"/>
          <p:cNvSpPr txBox="1">
            <a:spLocks/>
          </p:cNvSpPr>
          <p:nvPr/>
        </p:nvSpPr>
        <p:spPr>
          <a:xfrm>
            <a:off x="2878138" y="4218782"/>
            <a:ext cx="1601787" cy="3325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Нарисовать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4355976" y="3053621"/>
            <a:ext cx="730209" cy="1109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275856" y="260648"/>
            <a:ext cx="2962275" cy="8509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Monotype Corsiva" pitchFamily="66" charset="0"/>
              </a:rPr>
              <a:t>Выводы</a:t>
            </a:r>
            <a:endParaRPr lang="ru-RU" sz="40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1547664" y="980728"/>
            <a:ext cx="6851650" cy="5112568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Как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показала практика, проектная деятельность очень актуальна и эффективна. Сочетание различных видов детской деятельности во взаимодействии взрослых и детей в одном целом – проекте, закрепляет навыки воспитанников, помогает им открывать и познавать окружающую действительность гораздо быстрее и глубже. </a:t>
            </a:r>
          </a:p>
          <a:p>
            <a:pPr marL="0" indent="0" algn="just">
              <a:buFont typeface="Arial" charset="0"/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24744"/>
            <a:ext cx="7416824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проектно-поисковой деятельности возникают условия, способствующие формированию важных компонентов готовности ребенка к школе: познавательного интереса, умения принимать учебную задачу и находить ее решение, навык работы с разнообразными источниками информации, расширение кругозора, опыт совместной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2962275" cy="8509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Monotype Corsiva" pitchFamily="66" charset="0"/>
              </a:rPr>
              <a:t>Выводы</a:t>
            </a:r>
            <a:endParaRPr lang="ru-RU" sz="40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5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42716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очередь родители (законные представители) получают возможность на практике осуществить комплексную подготовку ребенка к обучению в школе, преодолеть сконцентрированность на компонентах специальной готовности (чтение, письмо, счет).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03848" y="548680"/>
            <a:ext cx="2962275" cy="8509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Monotype Corsiva" pitchFamily="66" charset="0"/>
              </a:rPr>
              <a:t>Выводы</a:t>
            </a:r>
            <a:endParaRPr lang="ru-RU" sz="40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2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2" t="15399" r="32166" b="20833"/>
          <a:stretch/>
        </p:blipFill>
        <p:spPr bwMode="auto">
          <a:xfrm>
            <a:off x="1547664" y="908720"/>
            <a:ext cx="7023652" cy="4664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31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911FA3-66B1-4D44-B2F5-3EC3B5AE8C98}"/>
              </a:ext>
            </a:extLst>
          </p:cNvPr>
          <p:cNvSpPr txBox="1"/>
          <p:nvPr/>
        </p:nvSpPr>
        <p:spPr>
          <a:xfrm>
            <a:off x="3310785" y="253659"/>
            <a:ext cx="3312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3600" b="1" i="1" dirty="0">
                <a:solidFill>
                  <a:srgbClr val="C00000"/>
                </a:solidFill>
                <a:latin typeface="Monotype Corsiva" pitchFamily="66" charset="0"/>
              </a:rPr>
              <a:t>Актуальность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3B84B54-438F-4C2F-9F37-7D041F4A4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364" y="764704"/>
            <a:ext cx="7180766" cy="19806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BB8E92A-9AC6-45AF-910F-7D8000412C85}"/>
              </a:ext>
            </a:extLst>
          </p:cNvPr>
          <p:cNvSpPr txBox="1"/>
          <p:nvPr/>
        </p:nvSpPr>
        <p:spPr>
          <a:xfrm>
            <a:off x="1307555" y="2772298"/>
            <a:ext cx="7318828" cy="371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Проблема формирования у детей инициативы, самостоятельности и активности была и остаётся самой актуальной. Именно поэтому в дошкольном возрасте необходимо помочь ребёнку раскрыть своё «я», научить высказывать своё мнение, проявлять инициативу, а не действовать по указке взрослых. </a:t>
            </a: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своей работе с детьми мы используем технологию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проектно-исследовательской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деятельности, которая актуальна для развития инициативы и самостоятельности у детей, формирования умения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делать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правильные выводы и совершить открытия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0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8A585F8-E749-45D9-9123-0D7E1462CF35}"/>
              </a:ext>
            </a:extLst>
          </p:cNvPr>
          <p:cNvSpPr txBox="1"/>
          <p:nvPr/>
        </p:nvSpPr>
        <p:spPr>
          <a:xfrm>
            <a:off x="1403647" y="607995"/>
            <a:ext cx="720080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alt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Цель: </a:t>
            </a:r>
            <a:r>
              <a:rPr lang="ru-RU" alt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  <a:t>развитие </a:t>
            </a:r>
            <a:r>
              <a:rPr lang="ru-RU" altLang="ru-RU" sz="2800" b="1" i="1" dirty="0">
                <a:solidFill>
                  <a:srgbClr val="0070C0"/>
                </a:solidFill>
                <a:latin typeface="Monotype Corsiva" pitchFamily="66" charset="0"/>
              </a:rPr>
              <a:t>творческих способностей ребенка путем организации исследовательской деятельности, в ходе которой формируются познавательные, коммуникативные навыки, интеллектуальная инициатива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C:\Users\Андрей\Desktop\фотки к проекту свежие\103APPLE\IMG_3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60" y="3687832"/>
            <a:ext cx="3240359" cy="245317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9" descr="G:\Проектная деятельность\Анна Алексеевна\IMG_3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67" y="3026151"/>
            <a:ext cx="2664296" cy="311485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23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2DE7FFF-8253-49F1-837B-E19AE7B820A6}"/>
              </a:ext>
            </a:extLst>
          </p:cNvPr>
          <p:cNvSpPr txBox="1"/>
          <p:nvPr/>
        </p:nvSpPr>
        <p:spPr>
          <a:xfrm>
            <a:off x="1619672" y="410142"/>
            <a:ext cx="5904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3600" b="1" i="1" dirty="0">
                <a:solidFill>
                  <a:srgbClr val="C00000"/>
                </a:solidFill>
                <a:latin typeface="Monotype Corsiva" pitchFamily="66" charset="0"/>
              </a:rPr>
              <a:t>Задачи проектного метода: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FA5F42-2548-46BB-AF7F-9C35B5F69932}"/>
              </a:ext>
            </a:extLst>
          </p:cNvPr>
          <p:cNvSpPr txBox="1"/>
          <p:nvPr/>
        </p:nvSpPr>
        <p:spPr>
          <a:xfrm>
            <a:off x="1331640" y="1196752"/>
            <a:ext cx="64087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поисковую и интеллектуальную инициативу;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стимулировать детей к размышлениям и созданию собственной картины мира;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24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азы учебной деятельности;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мышление и  воображение;</a:t>
            </a:r>
            <a:endParaRPr lang="ru-RU" sz="2400" b="0" i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2400" b="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коммуникативные навыки;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lang="ru-RU" sz="24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рганизовать для детей нужную предметно-развивающую среду.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lang="ru-RU" sz="2400" b="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рганизовать </a:t>
            </a:r>
            <a:r>
              <a:rPr lang="ru-RU" sz="24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слаженную работу с родителями по теме проекта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400" b="0" i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2400" b="0" i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2400" b="0" i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⬇ Скачать картинки 3d человечки, стоковые фото 3d человечки в хорошем  качестве | Depositphotos">
            <a:extLst>
              <a:ext uri="{FF2B5EF4-FFF2-40B4-BE49-F238E27FC236}">
                <a16:creationId xmlns="" xmlns:a16="http://schemas.microsoft.com/office/drawing/2014/main" id="{5518F096-FF0D-4053-A013-3DF1F08A4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94222"/>
            <a:ext cx="1105166" cy="171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85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7" t="17517" r="30833" b="20062"/>
          <a:stretch>
            <a:fillRect/>
          </a:stretch>
        </p:blipFill>
        <p:spPr>
          <a:xfrm>
            <a:off x="1403648" y="260648"/>
            <a:ext cx="7488832" cy="6336704"/>
          </a:xfrm>
          <a:ln w="38100">
            <a:solidFill>
              <a:srgbClr val="7030A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7" t="21655" r="30713" b="16560"/>
          <a:stretch>
            <a:fillRect/>
          </a:stretch>
        </p:blipFill>
        <p:spPr>
          <a:xfrm>
            <a:off x="1403648" y="260648"/>
            <a:ext cx="7488832" cy="6336704"/>
          </a:xfrm>
          <a:ln w="38100">
            <a:solidFill>
              <a:srgbClr val="7030A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ojects">
            <a:extLst>
              <a:ext uri="{FF2B5EF4-FFF2-40B4-BE49-F238E27FC236}">
                <a16:creationId xmlns="" xmlns:a16="http://schemas.microsoft.com/office/drawing/2014/main" id="{F55AF63D-FD96-4982-B6C4-E7B7E3B0E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87" y="692696"/>
            <a:ext cx="665956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58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603" y="404664"/>
            <a:ext cx="8378825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Используемая методическая литература </a:t>
            </a:r>
            <a:b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1475656" y="1124744"/>
            <a:ext cx="7272808" cy="5001419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1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Н.Е.                                                                           Киселёва Л.С.</a:t>
            </a:r>
          </a:p>
          <a:p>
            <a:pPr marL="0" indent="0">
              <a:buNone/>
            </a:pPr>
            <a:r>
              <a:rPr lang="ru-RU" sz="1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1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Деркунская</a:t>
            </a:r>
            <a:r>
              <a:rPr lang="ru-RU" sz="1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В.А       Евдокимова Е.С. </a:t>
            </a:r>
            <a:endParaRPr lang="ru-RU" sz="2000" dirty="0"/>
          </a:p>
        </p:txBody>
      </p:sp>
      <p:pic>
        <p:nvPicPr>
          <p:cNvPr id="4" name="Picture 7" descr="44398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132856"/>
            <a:ext cx="1528601" cy="19805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9" descr="2787030_proektnaj_dejteln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9489" y="1772816"/>
            <a:ext cx="1584176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11" descr="48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204864"/>
            <a:ext cx="1584176" cy="20525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3556" name="AutoShape 4" descr="http://900igr.net/up/datai/253527/0024-022-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://900igr.net/up/datai/253527/0024-022-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C:\Users\Андрей\Desktop\Рисунок2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8" t="3463" r="1383" b="33634"/>
          <a:stretch/>
        </p:blipFill>
        <p:spPr bwMode="auto">
          <a:xfrm>
            <a:off x="7164288" y="1628800"/>
            <a:ext cx="1368152" cy="2088232"/>
          </a:xfrm>
          <a:prstGeom prst="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430520" y="260648"/>
            <a:ext cx="7461614" cy="850900"/>
          </a:xfrm>
        </p:spPr>
        <p:txBody>
          <a:bodyPr/>
          <a:lstStyle/>
          <a:p>
            <a:pPr algn="r"/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Типология проектов разных авторов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5437" y="3065195"/>
            <a:ext cx="1773088" cy="79216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Типы проектов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72067" y="1291958"/>
            <a:ext cx="3152775" cy="177323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1.Исследовательский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проект.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2.Творческий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проект.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3.Нормативный проект.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(По 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64129" y="3857357"/>
            <a:ext cx="3168650" cy="219531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1.Исследовательский(</a:t>
            </a:r>
            <a:r>
              <a:rPr lang="ru-RU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ст.гр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2.Ролево-игровой(2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мл. </a:t>
            </a:r>
            <a:r>
              <a:rPr lang="ru-RU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3.Информационно-практико-ориентированный(</a:t>
            </a:r>
            <a:r>
              <a:rPr lang="ru-RU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ср.гр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4.Творческий(2 </a:t>
            </a:r>
            <a:r>
              <a:rPr lang="ru-RU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мл.гр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(По Киселевой)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30520" y="1268760"/>
            <a:ext cx="3044393" cy="179643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1.Познавательно-исследовательский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2.Игровой.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3.Творческий.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(По Деркунской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53061" y="3857358"/>
            <a:ext cx="3312368" cy="219531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1.Подражательно-исполнительский (от 3,5 – 4 до 5 лет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Развивающий (конец 5-ого года жизни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Творческий (конец 6 – 7-ой год жизни)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(По Евдокимовой</a:t>
            </a: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4325</TotalTime>
  <Words>473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Используемая методическая литература  </vt:lpstr>
      <vt:lpstr>Типология проектов разных авторов</vt:lpstr>
      <vt:lpstr>Нормативный проект  «Два  кольца, два конца, по середине гвоздик»  (по технологии  Веракса Н.Е. )  </vt:lpstr>
      <vt:lpstr>Презентация PowerPoint</vt:lpstr>
      <vt:lpstr> Познавательно-творческий проект  «Животные  нашего края» (по методике Киселёвой Л.С) </vt:lpstr>
      <vt:lpstr>Выводы</vt:lpstr>
      <vt:lpstr>Выводы</vt:lpstr>
      <vt:lpstr>Выводы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Проектный метод в деятельности МБДОУ «ДС № 17»</dc:title>
  <dc:creator>Андрей</dc:creator>
  <cp:keywords>проект</cp:keywords>
  <cp:lastModifiedBy>HP</cp:lastModifiedBy>
  <cp:revision>264</cp:revision>
  <dcterms:created xsi:type="dcterms:W3CDTF">2020-10-29T02:28:02Z</dcterms:created>
  <dcterms:modified xsi:type="dcterms:W3CDTF">2023-12-13T15:10:25Z</dcterms:modified>
</cp:coreProperties>
</file>