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sldIdLst>
    <p:sldId id="348" r:id="rId2"/>
    <p:sldId id="363" r:id="rId3"/>
    <p:sldId id="339" r:id="rId4"/>
    <p:sldId id="362" r:id="rId5"/>
    <p:sldId id="367" r:id="rId6"/>
    <p:sldId id="341" r:id="rId7"/>
    <p:sldId id="343" r:id="rId8"/>
    <p:sldId id="368" r:id="rId9"/>
    <p:sldId id="364" r:id="rId10"/>
    <p:sldId id="344" r:id="rId11"/>
    <p:sldId id="320" r:id="rId12"/>
    <p:sldId id="322" r:id="rId13"/>
    <p:sldId id="321" r:id="rId14"/>
    <p:sldId id="359" r:id="rId15"/>
    <p:sldId id="360" r:id="rId16"/>
    <p:sldId id="357" r:id="rId17"/>
    <p:sldId id="278" r:id="rId18"/>
    <p:sldId id="356" r:id="rId19"/>
    <p:sldId id="366" r:id="rId20"/>
    <p:sldId id="353" r:id="rId21"/>
    <p:sldId id="354" r:id="rId22"/>
    <p:sldId id="34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FF00"/>
    <a:srgbClr val="000099"/>
    <a:srgbClr val="66FFFF"/>
    <a:srgbClr val="FF0066"/>
    <a:srgbClr val="008000"/>
    <a:srgbClr val="333399"/>
    <a:srgbClr val="00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87" d="100"/>
          <a:sy n="87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568F8-58E8-4A6A-A3B3-4DA0CE6A5AA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B2BD1B-A29E-41D4-9BD9-7D46F5DAA701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A8AC458C-DEE0-4378-9602-CA20BC559735}" type="parTrans" cxnId="{682CF324-9797-4665-B6D5-0D8D9AA74CD8}">
      <dgm:prSet/>
      <dgm:spPr/>
      <dgm:t>
        <a:bodyPr/>
        <a:lstStyle/>
        <a:p>
          <a:endParaRPr lang="ru-RU"/>
        </a:p>
      </dgm:t>
    </dgm:pt>
    <dgm:pt modelId="{AFEDBDE7-801B-4276-B509-E7B27D34D17E}" type="sibTrans" cxnId="{682CF324-9797-4665-B6D5-0D8D9AA74CD8}">
      <dgm:prSet/>
      <dgm:spPr/>
      <dgm:t>
        <a:bodyPr/>
        <a:lstStyle/>
        <a:p>
          <a:endParaRPr lang="ru-RU"/>
        </a:p>
      </dgm:t>
    </dgm:pt>
    <dgm:pt modelId="{82D68297-A89E-4B64-84E8-9A127B7CE424}">
      <dgm:prSet phldrT="[Текст]"/>
      <dgm:spPr/>
      <dgm:t>
        <a:bodyPr/>
        <a:lstStyle/>
        <a:p>
          <a:r>
            <a:rPr lang="ru-RU" b="1" dirty="0" smtClean="0">
              <a:ln w="11430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ЭТАП ПОДГОТОВИТЕЛЬНЫЙ </a:t>
          </a:r>
          <a:endParaRPr lang="ru-RU" dirty="0"/>
        </a:p>
      </dgm:t>
    </dgm:pt>
    <dgm:pt modelId="{1DE12357-CA41-4EC1-9140-291CE4DE5B52}" type="parTrans" cxnId="{71F90F04-2283-4EB2-A6EC-C55CAE6C7545}">
      <dgm:prSet/>
      <dgm:spPr/>
      <dgm:t>
        <a:bodyPr/>
        <a:lstStyle/>
        <a:p>
          <a:endParaRPr lang="ru-RU"/>
        </a:p>
      </dgm:t>
    </dgm:pt>
    <dgm:pt modelId="{11296132-E3E6-4A23-8ABF-BEE31957453F}" type="sibTrans" cxnId="{71F90F04-2283-4EB2-A6EC-C55CAE6C7545}">
      <dgm:prSet/>
      <dgm:spPr/>
      <dgm:t>
        <a:bodyPr/>
        <a:lstStyle/>
        <a:p>
          <a:endParaRPr lang="ru-RU"/>
        </a:p>
      </dgm:t>
    </dgm:pt>
    <dgm:pt modelId="{5D4C2111-28DB-4F43-985B-7CBD437FC681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A64ABCE7-7F79-4FB3-AB1E-F07BE78FF68D}" type="parTrans" cxnId="{151A1E55-47F1-4B30-A72B-8DF550DDB126}">
      <dgm:prSet/>
      <dgm:spPr/>
      <dgm:t>
        <a:bodyPr/>
        <a:lstStyle/>
        <a:p>
          <a:endParaRPr lang="ru-RU"/>
        </a:p>
      </dgm:t>
    </dgm:pt>
    <dgm:pt modelId="{99A294E9-3C17-4E05-B136-55AACD0154FC}" type="sibTrans" cxnId="{151A1E55-47F1-4B30-A72B-8DF550DDB126}">
      <dgm:prSet/>
      <dgm:spPr/>
      <dgm:t>
        <a:bodyPr/>
        <a:lstStyle/>
        <a:p>
          <a:endParaRPr lang="ru-RU"/>
        </a:p>
      </dgm:t>
    </dgm:pt>
    <dgm:pt modelId="{7E408548-4261-4F50-B99D-DBD0C68AD9A3}">
      <dgm:prSet phldrT="[Текст]"/>
      <dgm:spPr/>
      <dgm:t>
        <a:bodyPr/>
        <a:lstStyle/>
        <a:p>
          <a:r>
            <a:rPr lang="ru-RU" b="1" dirty="0" smtClean="0">
              <a:ln w="11430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ЭТАП ОСНОВНОЙ </a:t>
          </a:r>
          <a:endParaRPr lang="ru-RU" dirty="0"/>
        </a:p>
      </dgm:t>
    </dgm:pt>
    <dgm:pt modelId="{BF031B38-48B8-4398-A28F-C060AB625EDD}" type="parTrans" cxnId="{C75C89C0-9B0E-4622-BA10-982B6AED5807}">
      <dgm:prSet/>
      <dgm:spPr/>
      <dgm:t>
        <a:bodyPr/>
        <a:lstStyle/>
        <a:p>
          <a:endParaRPr lang="ru-RU"/>
        </a:p>
      </dgm:t>
    </dgm:pt>
    <dgm:pt modelId="{C136BB7B-1259-4957-92BC-C3247A2230AF}" type="sibTrans" cxnId="{C75C89C0-9B0E-4622-BA10-982B6AED5807}">
      <dgm:prSet/>
      <dgm:spPr/>
      <dgm:t>
        <a:bodyPr/>
        <a:lstStyle/>
        <a:p>
          <a:endParaRPr lang="ru-RU"/>
        </a:p>
      </dgm:t>
    </dgm:pt>
    <dgm:pt modelId="{28B24D0A-9D7E-4367-A430-FB55C5AB5789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F327A9E9-79E9-41E5-9DFC-ADD4DC9DDC3B}" type="parTrans" cxnId="{9C9BFADD-E475-4DE6-A052-D73305959AD5}">
      <dgm:prSet/>
      <dgm:spPr/>
      <dgm:t>
        <a:bodyPr/>
        <a:lstStyle/>
        <a:p>
          <a:endParaRPr lang="ru-RU"/>
        </a:p>
      </dgm:t>
    </dgm:pt>
    <dgm:pt modelId="{E55C2A76-6FD9-4A3A-B326-9750EF5F0828}" type="sibTrans" cxnId="{9C9BFADD-E475-4DE6-A052-D73305959AD5}">
      <dgm:prSet/>
      <dgm:spPr/>
      <dgm:t>
        <a:bodyPr/>
        <a:lstStyle/>
        <a:p>
          <a:endParaRPr lang="ru-RU"/>
        </a:p>
      </dgm:t>
    </dgm:pt>
    <dgm:pt modelId="{86C52EFC-700E-4813-AFB4-4BE5C0E9F0EF}">
      <dgm:prSet phldrT="[Текст]"/>
      <dgm:spPr/>
      <dgm:t>
        <a:bodyPr/>
        <a:lstStyle/>
        <a:p>
          <a:r>
            <a:rPr lang="ru-RU" b="1" dirty="0" smtClean="0">
              <a:ln w="11430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ЭТАП ИТОГОВЫЙ</a:t>
          </a:r>
          <a:endParaRPr lang="ru-RU" dirty="0"/>
        </a:p>
      </dgm:t>
    </dgm:pt>
    <dgm:pt modelId="{DF7F58E7-250D-4384-95FF-C6943C9928D9}" type="parTrans" cxnId="{ED66D8DC-3B52-42B8-AB14-AF9F32622B5F}">
      <dgm:prSet/>
      <dgm:spPr/>
      <dgm:t>
        <a:bodyPr/>
        <a:lstStyle/>
        <a:p>
          <a:endParaRPr lang="ru-RU"/>
        </a:p>
      </dgm:t>
    </dgm:pt>
    <dgm:pt modelId="{0B36FDE2-041F-41BC-AD75-97CBD6F0085E}" type="sibTrans" cxnId="{ED66D8DC-3B52-42B8-AB14-AF9F32622B5F}">
      <dgm:prSet/>
      <dgm:spPr/>
      <dgm:t>
        <a:bodyPr/>
        <a:lstStyle/>
        <a:p>
          <a:endParaRPr lang="ru-RU"/>
        </a:p>
      </dgm:t>
    </dgm:pt>
    <dgm:pt modelId="{91CD5E6F-5FAE-4706-8428-525915E5EEC2}" type="pres">
      <dgm:prSet presAssocID="{029568F8-58E8-4A6A-A3B3-4DA0CE6A5A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9703AF-2FB7-4CCF-916E-7279154F0E94}" type="pres">
      <dgm:prSet presAssocID="{07B2BD1B-A29E-41D4-9BD9-7D46F5DAA701}" presName="composite" presStyleCnt="0"/>
      <dgm:spPr/>
    </dgm:pt>
    <dgm:pt modelId="{2E7BFF93-D26B-4759-9556-BB137B7D327A}" type="pres">
      <dgm:prSet presAssocID="{07B2BD1B-A29E-41D4-9BD9-7D46F5DAA7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FF10B-83C5-4AC9-9C04-D5BF1FA6BD0B}" type="pres">
      <dgm:prSet presAssocID="{07B2BD1B-A29E-41D4-9BD9-7D46F5DAA7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49BD6-B34B-46FB-8EEB-CD3C565A2345}" type="pres">
      <dgm:prSet presAssocID="{AFEDBDE7-801B-4276-B509-E7B27D34D17E}" presName="sp" presStyleCnt="0"/>
      <dgm:spPr/>
    </dgm:pt>
    <dgm:pt modelId="{9EE0F4D3-B19D-4D1A-901F-D31CFB281EC5}" type="pres">
      <dgm:prSet presAssocID="{5D4C2111-28DB-4F43-985B-7CBD437FC681}" presName="composite" presStyleCnt="0"/>
      <dgm:spPr/>
    </dgm:pt>
    <dgm:pt modelId="{F1B9E9FD-87AD-4043-9B7C-1E96192B0F34}" type="pres">
      <dgm:prSet presAssocID="{5D4C2111-28DB-4F43-985B-7CBD437FC6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219FB-AA81-473D-A0B9-07EB6FA0F1A7}" type="pres">
      <dgm:prSet presAssocID="{5D4C2111-28DB-4F43-985B-7CBD437FC6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47C3B-DBA5-4363-BB8D-C890D4032368}" type="pres">
      <dgm:prSet presAssocID="{99A294E9-3C17-4E05-B136-55AACD0154FC}" presName="sp" presStyleCnt="0"/>
      <dgm:spPr/>
    </dgm:pt>
    <dgm:pt modelId="{C60801E3-4F43-4BDA-8494-8A858AF9E811}" type="pres">
      <dgm:prSet presAssocID="{28B24D0A-9D7E-4367-A430-FB55C5AB5789}" presName="composite" presStyleCnt="0"/>
      <dgm:spPr/>
    </dgm:pt>
    <dgm:pt modelId="{99CF9B79-B635-44BE-A301-FB732E5227A5}" type="pres">
      <dgm:prSet presAssocID="{28B24D0A-9D7E-4367-A430-FB55C5AB578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93200-1D9B-47BB-A602-6944B93B9DC6}" type="pres">
      <dgm:prSet presAssocID="{28B24D0A-9D7E-4367-A430-FB55C5AB578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1A1E55-47F1-4B30-A72B-8DF550DDB126}" srcId="{029568F8-58E8-4A6A-A3B3-4DA0CE6A5AA8}" destId="{5D4C2111-28DB-4F43-985B-7CBD437FC681}" srcOrd="1" destOrd="0" parTransId="{A64ABCE7-7F79-4FB3-AB1E-F07BE78FF68D}" sibTransId="{99A294E9-3C17-4E05-B136-55AACD0154FC}"/>
    <dgm:cxn modelId="{9A93E017-065A-4618-97F7-8E719C762AC5}" type="presOf" srcId="{28B24D0A-9D7E-4367-A430-FB55C5AB5789}" destId="{99CF9B79-B635-44BE-A301-FB732E5227A5}" srcOrd="0" destOrd="0" presId="urn:microsoft.com/office/officeart/2005/8/layout/chevron2"/>
    <dgm:cxn modelId="{682CF324-9797-4665-B6D5-0D8D9AA74CD8}" srcId="{029568F8-58E8-4A6A-A3B3-4DA0CE6A5AA8}" destId="{07B2BD1B-A29E-41D4-9BD9-7D46F5DAA701}" srcOrd="0" destOrd="0" parTransId="{A8AC458C-DEE0-4378-9602-CA20BC559735}" sibTransId="{AFEDBDE7-801B-4276-B509-E7B27D34D17E}"/>
    <dgm:cxn modelId="{1BF5A58B-B781-4463-868A-1105564D4D25}" type="presOf" srcId="{82D68297-A89E-4B64-84E8-9A127B7CE424}" destId="{3CAFF10B-83C5-4AC9-9C04-D5BF1FA6BD0B}" srcOrd="0" destOrd="0" presId="urn:microsoft.com/office/officeart/2005/8/layout/chevron2"/>
    <dgm:cxn modelId="{21014C56-EDA9-4C64-A849-EF39212A7104}" type="presOf" srcId="{5D4C2111-28DB-4F43-985B-7CBD437FC681}" destId="{F1B9E9FD-87AD-4043-9B7C-1E96192B0F34}" srcOrd="0" destOrd="0" presId="urn:microsoft.com/office/officeart/2005/8/layout/chevron2"/>
    <dgm:cxn modelId="{ED66D8DC-3B52-42B8-AB14-AF9F32622B5F}" srcId="{28B24D0A-9D7E-4367-A430-FB55C5AB5789}" destId="{86C52EFC-700E-4813-AFB4-4BE5C0E9F0EF}" srcOrd="0" destOrd="0" parTransId="{DF7F58E7-250D-4384-95FF-C6943C9928D9}" sibTransId="{0B36FDE2-041F-41BC-AD75-97CBD6F0085E}"/>
    <dgm:cxn modelId="{71F90F04-2283-4EB2-A6EC-C55CAE6C7545}" srcId="{07B2BD1B-A29E-41D4-9BD9-7D46F5DAA701}" destId="{82D68297-A89E-4B64-84E8-9A127B7CE424}" srcOrd="0" destOrd="0" parTransId="{1DE12357-CA41-4EC1-9140-291CE4DE5B52}" sibTransId="{11296132-E3E6-4A23-8ABF-BEE31957453F}"/>
    <dgm:cxn modelId="{C75C89C0-9B0E-4622-BA10-982B6AED5807}" srcId="{5D4C2111-28DB-4F43-985B-7CBD437FC681}" destId="{7E408548-4261-4F50-B99D-DBD0C68AD9A3}" srcOrd="0" destOrd="0" parTransId="{BF031B38-48B8-4398-A28F-C060AB625EDD}" sibTransId="{C136BB7B-1259-4957-92BC-C3247A2230AF}"/>
    <dgm:cxn modelId="{34EB9BA2-A7FD-4CBF-9899-0FAE7DEFEFFB}" type="presOf" srcId="{7E408548-4261-4F50-B99D-DBD0C68AD9A3}" destId="{F0D219FB-AA81-473D-A0B9-07EB6FA0F1A7}" srcOrd="0" destOrd="0" presId="urn:microsoft.com/office/officeart/2005/8/layout/chevron2"/>
    <dgm:cxn modelId="{C0D6E710-990F-4747-A976-97C9585D6D37}" type="presOf" srcId="{07B2BD1B-A29E-41D4-9BD9-7D46F5DAA701}" destId="{2E7BFF93-D26B-4759-9556-BB137B7D327A}" srcOrd="0" destOrd="0" presId="urn:microsoft.com/office/officeart/2005/8/layout/chevron2"/>
    <dgm:cxn modelId="{031493BC-0C57-4A75-B26F-19FF3A543289}" type="presOf" srcId="{86C52EFC-700E-4813-AFB4-4BE5C0E9F0EF}" destId="{82093200-1D9B-47BB-A602-6944B93B9DC6}" srcOrd="0" destOrd="0" presId="urn:microsoft.com/office/officeart/2005/8/layout/chevron2"/>
    <dgm:cxn modelId="{9C9BFADD-E475-4DE6-A052-D73305959AD5}" srcId="{029568F8-58E8-4A6A-A3B3-4DA0CE6A5AA8}" destId="{28B24D0A-9D7E-4367-A430-FB55C5AB5789}" srcOrd="2" destOrd="0" parTransId="{F327A9E9-79E9-41E5-9DFC-ADD4DC9DDC3B}" sibTransId="{E55C2A76-6FD9-4A3A-B326-9750EF5F0828}"/>
    <dgm:cxn modelId="{55514239-F7F8-4FF1-A413-A06143357424}" type="presOf" srcId="{029568F8-58E8-4A6A-A3B3-4DA0CE6A5AA8}" destId="{91CD5E6F-5FAE-4706-8428-525915E5EEC2}" srcOrd="0" destOrd="0" presId="urn:microsoft.com/office/officeart/2005/8/layout/chevron2"/>
    <dgm:cxn modelId="{DF873693-D9DA-45D0-B421-7EE505006E8B}" type="presParOf" srcId="{91CD5E6F-5FAE-4706-8428-525915E5EEC2}" destId="{C39703AF-2FB7-4CCF-916E-7279154F0E94}" srcOrd="0" destOrd="0" presId="urn:microsoft.com/office/officeart/2005/8/layout/chevron2"/>
    <dgm:cxn modelId="{D4BC2EB9-8D4B-40AA-ABCE-EE11E118B89B}" type="presParOf" srcId="{C39703AF-2FB7-4CCF-916E-7279154F0E94}" destId="{2E7BFF93-D26B-4759-9556-BB137B7D327A}" srcOrd="0" destOrd="0" presId="urn:microsoft.com/office/officeart/2005/8/layout/chevron2"/>
    <dgm:cxn modelId="{53894C4E-23B4-4112-BC93-AE0E2A2DADCB}" type="presParOf" srcId="{C39703AF-2FB7-4CCF-916E-7279154F0E94}" destId="{3CAFF10B-83C5-4AC9-9C04-D5BF1FA6BD0B}" srcOrd="1" destOrd="0" presId="urn:microsoft.com/office/officeart/2005/8/layout/chevron2"/>
    <dgm:cxn modelId="{A478B0C4-3BE4-4D5A-A732-BABFA7FF9C73}" type="presParOf" srcId="{91CD5E6F-5FAE-4706-8428-525915E5EEC2}" destId="{C4849BD6-B34B-46FB-8EEB-CD3C565A2345}" srcOrd="1" destOrd="0" presId="urn:microsoft.com/office/officeart/2005/8/layout/chevron2"/>
    <dgm:cxn modelId="{FED27FE7-EC9B-48B2-9258-C5E577271354}" type="presParOf" srcId="{91CD5E6F-5FAE-4706-8428-525915E5EEC2}" destId="{9EE0F4D3-B19D-4D1A-901F-D31CFB281EC5}" srcOrd="2" destOrd="0" presId="urn:microsoft.com/office/officeart/2005/8/layout/chevron2"/>
    <dgm:cxn modelId="{D49D830A-8D94-417B-83B4-E94359C4B33B}" type="presParOf" srcId="{9EE0F4D3-B19D-4D1A-901F-D31CFB281EC5}" destId="{F1B9E9FD-87AD-4043-9B7C-1E96192B0F34}" srcOrd="0" destOrd="0" presId="urn:microsoft.com/office/officeart/2005/8/layout/chevron2"/>
    <dgm:cxn modelId="{33346A99-01F4-4CAE-B008-B235EF819A4E}" type="presParOf" srcId="{9EE0F4D3-B19D-4D1A-901F-D31CFB281EC5}" destId="{F0D219FB-AA81-473D-A0B9-07EB6FA0F1A7}" srcOrd="1" destOrd="0" presId="urn:microsoft.com/office/officeart/2005/8/layout/chevron2"/>
    <dgm:cxn modelId="{ED4633DB-2951-46A9-8BD9-0CF528712372}" type="presParOf" srcId="{91CD5E6F-5FAE-4706-8428-525915E5EEC2}" destId="{77B47C3B-DBA5-4363-BB8D-C890D4032368}" srcOrd="3" destOrd="0" presId="urn:microsoft.com/office/officeart/2005/8/layout/chevron2"/>
    <dgm:cxn modelId="{9E8B1E8B-DEEB-4CEB-AFAD-20E978475478}" type="presParOf" srcId="{91CD5E6F-5FAE-4706-8428-525915E5EEC2}" destId="{C60801E3-4F43-4BDA-8494-8A858AF9E811}" srcOrd="4" destOrd="0" presId="urn:microsoft.com/office/officeart/2005/8/layout/chevron2"/>
    <dgm:cxn modelId="{9F9BD4F9-8420-464F-AC6D-C30177894028}" type="presParOf" srcId="{C60801E3-4F43-4BDA-8494-8A858AF9E811}" destId="{99CF9B79-B635-44BE-A301-FB732E5227A5}" srcOrd="0" destOrd="0" presId="urn:microsoft.com/office/officeart/2005/8/layout/chevron2"/>
    <dgm:cxn modelId="{4A8B5538-9125-460C-A340-6D1F3E615E3C}" type="presParOf" srcId="{C60801E3-4F43-4BDA-8494-8A858AF9E811}" destId="{82093200-1D9B-47BB-A602-6944B93B9D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6E957-FB7C-4928-9E6E-CF36CF7C7A07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EEB18-CCD8-4618-93AD-A3C3DFD0F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6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8238-3109-436B-853B-2B0C6C696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2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DDC6B-7636-48DE-89A0-B47E4D4EE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2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1A4E-BAFA-4CAE-8DB8-5F6AE0CE2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7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F0CA7-0D4F-4930-AA26-355932619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1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7EA7-41BC-4CC8-A59B-CFD7EE1E8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EDAD-02EE-4E4D-9E6E-C573BDC49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9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8FDC-61FC-441B-8DC2-759E7BAEC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3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425EE-FB6A-43C0-B482-3C668189C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DBC86-7A65-45A1-BFCD-4093A914F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2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CC4D-291E-4A84-AEAC-6D94AE897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8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37ED-BF1E-47F3-93C9-6B543E583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7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9D8D53-B939-4B8D-9576-AC9C2528E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0"/>
            <a:ext cx="8715406" cy="5929330"/>
          </a:xfrm>
        </p:spPr>
        <p:txBody>
          <a:bodyPr/>
          <a:lstStyle/>
          <a:p>
            <a:r>
              <a:rPr lang="ru-RU" sz="2000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РАЗВИВАЕМ РЕЧЬ</a:t>
            </a:r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ИГРАЯ В ПАЛЬЧИКОВЫЕ ИГРЫ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kern="120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kern="120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4800" b="1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0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дошкольное образовательное учреждение детский сад    № 47 комбинированного вида</a:t>
            </a:r>
            <a:endParaRPr lang="ru-RU" sz="2000" b="1" dirty="0">
              <a:ln w="11430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4642009"/>
            <a:ext cx="42148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Подготовила воспитатель группы компенсирующей направленности для детей с ТНР</a:t>
            </a:r>
          </a:p>
          <a:p>
            <a:r>
              <a:rPr lang="ru-RU" b="1" kern="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Клушина Оксана Владимировна </a:t>
            </a:r>
            <a:r>
              <a:rPr lang="ru-RU" sz="2000" kern="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2000" kern="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kern="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br>
              <a:rPr lang="ru-RU" sz="2000" kern="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kern="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2000" kern="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357562"/>
            <a:ext cx="4104455" cy="28443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84899" y="6211669"/>
            <a:ext cx="195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ЗАТО  г. Североморск</a:t>
            </a:r>
          </a:p>
          <a:p>
            <a:pPr algn="ctr"/>
            <a:r>
              <a:rPr lang="ru-RU" sz="14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2020г.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0"/>
            <a:ext cx="6807954" cy="803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5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142984"/>
            <a:ext cx="85678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Изучение методической литературы по данному вопросу.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Изучение взглядов ведущих психологов и педагогов.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Определение видов деятельности, наиболее эффективных для развития мелкой моторики рук.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Создание предметно-развивающей среды (создание Центра «Познавай-ка» и насыщение его наглядным, практическим, художественным материалом).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Разработка перспективного плана для работы с детьми, родителями, воспитателями.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Проведение педагогического исследования с целью выявления уровня развития мелкой моторики рук  детей в группе.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835" y="1316871"/>
            <a:ext cx="418396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МЕТОДИЧЕСКАЯ ЛИТЕРАТУРА</a:t>
            </a:r>
          </a:p>
        </p:txBody>
      </p:sp>
      <p:pic>
        <p:nvPicPr>
          <p:cNvPr id="1026" name="Picture 2" descr="F:\фотки\OYQG0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35" y="1484784"/>
            <a:ext cx="3101111" cy="22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74864" y="908720"/>
            <a:ext cx="1811713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b="1" kern="0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КАРТОТЕКИ</a:t>
            </a:r>
          </a:p>
        </p:txBody>
      </p:sp>
      <p:pic>
        <p:nvPicPr>
          <p:cNvPr id="1027" name="Picture 3" descr="F:\фотки\SHBH7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4" y="2177670"/>
            <a:ext cx="4564569" cy="35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651116" y="3797289"/>
            <a:ext cx="4608512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КОСУЛЬТАЦИЯ ДЛЯ РОДИТЕЛЕЙ</a:t>
            </a:r>
          </a:p>
        </p:txBody>
      </p:sp>
      <p:pic>
        <p:nvPicPr>
          <p:cNvPr id="1028" name="Picture 4" descr="F:\фотки\KTNO4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59" y="4306893"/>
            <a:ext cx="3347864" cy="24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3817" y="0"/>
            <a:ext cx="7800533" cy="803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500" b="1" kern="0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0577" y="0"/>
            <a:ext cx="7223323" cy="1611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5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 </a:t>
            </a:r>
          </a:p>
          <a:p>
            <a:pPr algn="ctr">
              <a:lnSpc>
                <a:spcPct val="150000"/>
              </a:lnSpc>
            </a:pPr>
            <a:r>
              <a:rPr lang="ru-RU" sz="35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ПРОСТРАНСТВЕННАЯ СРЕДА   </a:t>
            </a:r>
          </a:p>
        </p:txBody>
      </p:sp>
      <p:pic>
        <p:nvPicPr>
          <p:cNvPr id="2050" name="Picture 2" descr="F:\фотки\OYPO3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643050"/>
            <a:ext cx="7359075" cy="50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0736" y="0"/>
            <a:ext cx="4266681" cy="803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5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85860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Реализация перспективного плана для работы с детьми, родителями, воспитателями.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Накопление материала по проекту: конспектов мероприятий, создание дидактических игр.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Пополнение и обновление  развивающей предметно- пространственной среды.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771"/>
            <a:ext cx="8229600" cy="1143000"/>
          </a:xfrm>
        </p:spPr>
        <p:txBody>
          <a:bodyPr/>
          <a:lstStyle/>
          <a:p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35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78539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гимнастика в стихах,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 с палочками,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 с сыпучими продуктами,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самомассаж пальчиков.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Пальчиковые игры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своеобразные упражнения для развития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мелкой мускулатуры пальцев. Они тренируют точность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двигательных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реакций, развивают координацию движений, помогают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концентрировать внимание.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РУЧНАЯ УМЕЛОСТЬ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14543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штриховка,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контур предмета (обведи рисунок, соедини по точкам);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дорисовка (по принципу симметрии);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волшебные узоры,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лабиринты,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нанизывание бус,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нуровка.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развития ручной умелости и тренировки мелких мышц руки    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использовать, как традиционные и ставшие уже привычными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виды детской продуктивной деятельности (рисование, плетение,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аппликация), так и нетрадиционные (нанизывание бус,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шнуровка,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выкладывание мозаики, оригами).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СПЕЦИАЛЬНО - ОРГАНИЗОВАННАЯ ДЕЯТЕЛЬНОСТЬ ПЕДАГОГА С ДЕТЬМИ</a:t>
            </a:r>
          </a:p>
        </p:txBody>
      </p:sp>
      <p:pic>
        <p:nvPicPr>
          <p:cNvPr id="3075" name="Picture 3" descr="F:\фотки\TQPW35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/>
          <a:stretch/>
        </p:blipFill>
        <p:spPr bwMode="auto">
          <a:xfrm>
            <a:off x="4959073" y="1392440"/>
            <a:ext cx="3889573" cy="25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ки\HSWQ61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13567" r="3918"/>
          <a:stretch/>
        </p:blipFill>
        <p:spPr bwMode="auto">
          <a:xfrm>
            <a:off x="179512" y="1392440"/>
            <a:ext cx="3744416" cy="25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ки\XLQL54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5" b="22136"/>
          <a:stretch/>
        </p:blipFill>
        <p:spPr bwMode="auto">
          <a:xfrm>
            <a:off x="1835696" y="4149080"/>
            <a:ext cx="5936576" cy="25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401020" cy="1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</a:p>
          <a:p>
            <a:pPr algn="ctr">
              <a:lnSpc>
                <a:spcPct val="150000"/>
              </a:lnSpc>
            </a:pPr>
            <a:r>
              <a:rPr lang="ru-RU" sz="30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ПЕДАГОГА С ДЕТЬМИ </a:t>
            </a:r>
          </a:p>
        </p:txBody>
      </p:sp>
      <p:pic>
        <p:nvPicPr>
          <p:cNvPr id="5122" name="Picture 2" descr="F:\фотки\KALE98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t="24471" r="9404" b="11219"/>
          <a:stretch/>
        </p:blipFill>
        <p:spPr bwMode="auto">
          <a:xfrm>
            <a:off x="251520" y="1500174"/>
            <a:ext cx="4027870" cy="261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фотки\PKKX81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35454"/>
          <a:stretch/>
        </p:blipFill>
        <p:spPr bwMode="auto">
          <a:xfrm>
            <a:off x="4525314" y="1500174"/>
            <a:ext cx="4321938" cy="26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фотки\ILOP06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32981" b="15639"/>
          <a:stretch/>
        </p:blipFill>
        <p:spPr bwMode="auto">
          <a:xfrm>
            <a:off x="1874450" y="4346658"/>
            <a:ext cx="5697946" cy="229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</a:t>
            </a:r>
          </a:p>
          <a:p>
            <a:pPr algn="ctr">
              <a:lnSpc>
                <a:spcPct val="150000"/>
              </a:lnSpc>
            </a:pPr>
            <a:r>
              <a:rPr lang="ru-RU" sz="30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  <p:pic>
        <p:nvPicPr>
          <p:cNvPr id="4098" name="Picture 2" descr="F:\фотки\KLNC74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5" r="11212"/>
          <a:stretch/>
        </p:blipFill>
        <p:spPr bwMode="auto">
          <a:xfrm>
            <a:off x="467544" y="1401187"/>
            <a:ext cx="3914214" cy="245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фотки\VKYW20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6368"/>
          <a:stretch/>
        </p:blipFill>
        <p:spPr bwMode="auto">
          <a:xfrm>
            <a:off x="4986401" y="2060848"/>
            <a:ext cx="3672408" cy="37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фотки\VGHN04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6" r="3923" b="26659"/>
          <a:stretch/>
        </p:blipFill>
        <p:spPr bwMode="auto">
          <a:xfrm>
            <a:off x="522950" y="4077072"/>
            <a:ext cx="3858809" cy="26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</a:t>
            </a:r>
          </a:p>
          <a:p>
            <a:pPr algn="ctr">
              <a:lnSpc>
                <a:spcPct val="150000"/>
              </a:lnSpc>
            </a:pPr>
            <a:r>
              <a:rPr lang="ru-RU" sz="30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  <p:pic>
        <p:nvPicPr>
          <p:cNvPr id="6146" name="Picture 2" descr="F:\фотки\HZQE34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31696" r="12262" b="11305"/>
          <a:stretch/>
        </p:blipFill>
        <p:spPr bwMode="auto">
          <a:xfrm>
            <a:off x="318890" y="1428736"/>
            <a:ext cx="5226846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ки\YFLS19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r="3572" b="18851"/>
          <a:stretch/>
        </p:blipFill>
        <p:spPr bwMode="auto">
          <a:xfrm>
            <a:off x="2643174" y="3571876"/>
            <a:ext cx="6085257" cy="313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5786446" cy="20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«Ум </a:t>
            </a:r>
            <a:r>
              <a:rPr lang="ru-RU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ребёнка находится на   </a:t>
            </a:r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кончиках </a:t>
            </a:r>
            <a:r>
              <a:rPr lang="ru-RU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пальцев» 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Сухомлинский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В.А.</a:t>
            </a:r>
          </a:p>
          <a:p>
            <a:endParaRPr lang="ru-RU" dirty="0"/>
          </a:p>
        </p:txBody>
      </p:sp>
      <p:pic>
        <p:nvPicPr>
          <p:cNvPr id="5" name="Содержимое 4" descr="Сухомлин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643050"/>
            <a:ext cx="3309243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443914" cy="45259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Диагностика (повторная) уровня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навыков развития мелкой моторики и координации движений рук.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Памятки для родителей: «Пальчиковая гимнастика для развития мелкой моторики дошкольников»; «Комплексы игр и упражнений для развития мелкой моторики рук у дошкольников в домашних условиях».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проекта педагогам ДОУ и родителям из других групп.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  по изготовлению игр и пособий по совершенствованию мелкой моторики рук.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7446" y="0"/>
            <a:ext cx="6293261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5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 ПРОЕКТА</a:t>
            </a:r>
            <a:endParaRPr lang="ru-RU" sz="3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/>
          <a:lstStyle/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улучшение показателей развития мелкой моторики рук;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системы по совершенствованию речи и мелкой моторики с помощью пальчикового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игротренинга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картотека комплексов пальчикового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игротренинга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весь учебный год;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пополнение развивающей среды ДОУ;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сформированная устойчивая мотивация детей к выполнению упражнений и речевой самореализации;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грамотности родителей в вопросах воспитания и обучения детей с речевыми нарушениями, оказания им помощи и поддержки в коррекционном процессе;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ДОУ в вопросе оказания поддержки детям с нарушениями речи.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357166"/>
            <a:ext cx="821537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 чем больше мастерства в детской руке, тем умнее ребенок»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Сухомлинский В.А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m32d23d6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5214974" cy="308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9001156" cy="6500857"/>
          </a:xfrm>
        </p:spPr>
        <p:txBody>
          <a:bodyPr/>
          <a:lstStyle/>
          <a:p>
            <a:pPr lvl="0" indent="342900">
              <a:lnSpc>
                <a:spcPct val="120000"/>
              </a:lnSpc>
              <a:defRPr/>
            </a:pPr>
            <a:r>
              <a:rPr lang="ru-RU" sz="35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br>
              <a:rPr lang="ru-RU" sz="35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творческий, практико-ориентированный</a:t>
            </a:r>
            <a:r>
              <a:rPr lang="ru-RU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35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воспитанники старшей группы, </a:t>
            </a:r>
            <a:br>
              <a:rPr lang="ru-RU" sz="2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воспитатели, специалисты детского сада,</a:t>
            </a:r>
            <a:br>
              <a:rPr lang="ru-RU" sz="2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родители.</a:t>
            </a:r>
            <a:br>
              <a:rPr lang="ru-RU" sz="2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br>
              <a:rPr lang="ru-RU" sz="35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долгосрочный: 1год</a:t>
            </a:r>
            <a:r>
              <a:rPr lang="ru-RU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643050"/>
            <a:ext cx="8286808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с речевыми нарушениями имеют в разной степени моторную недостаточность, а так же отклонения в развитии движений пальцев рук, так как они тесно связаны с речевой функцией. Важность проблемы вызвала необходимость разработать технологию развития мелкой мускулатуры пальцев рук у детей.</a:t>
            </a:r>
          </a:p>
          <a:p>
            <a:pPr lvl="0" indent="342900">
              <a:lnSpc>
                <a:spcPct val="120000"/>
              </a:lnSpc>
              <a:defRPr/>
            </a:pPr>
            <a:endParaRPr lang="ru-RU" sz="28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25377" y="169755"/>
            <a:ext cx="2836034" cy="803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5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857232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каждым годом  в дошкольных образовательных учреждениях наблюдается увеличение количества детей имеющих проблемы в речевом развитии. В невропатологии и дефектологии уже давно имелись исследования, говорившие о тесной связи функций руки и речи. Данные этих исследований говорят о том, что речевые области формируются под влиянием импульсов, поступающих от пальцев рук. Поэтому кисть руки можно отнести к речевому аппарату, а двигательную проекционную часть руки считать ещё одной речевой областью мозга.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Следовательно, если с детьми больше занимаются развитием мелкой моторики, то у них будет более развита и речь. Кроме этого, основным запросом родителей в дошкольном учреждении является грамматически правильная и чистая речь ребёнка.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68949" y="26855"/>
            <a:ext cx="4148892" cy="803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5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14282" y="201090"/>
            <a:ext cx="856932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5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214423"/>
            <a:ext cx="8159749" cy="1428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56792"/>
            <a:ext cx="41416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Совершенствование речи детей через укрепление      и развитие мелкой моторики.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hand-move-clip-art-10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1050" y="1714488"/>
            <a:ext cx="4711610" cy="4954872"/>
          </a:xfrm>
        </p:spPr>
      </p:pic>
      <p:sp>
        <p:nvSpPr>
          <p:cNvPr id="11" name="TextBox 10"/>
          <p:cNvSpPr txBox="1"/>
          <p:nvPr/>
        </p:nvSpPr>
        <p:spPr>
          <a:xfrm>
            <a:off x="5929322" y="5000636"/>
            <a:ext cx="19288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Мелкая моторика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208454">
            <a:off x="4736609" y="3755470"/>
            <a:ext cx="569387" cy="18347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077189">
            <a:off x="5262577" y="2612511"/>
            <a:ext cx="569387" cy="16838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1785926"/>
            <a:ext cx="569387" cy="2448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72569">
            <a:off x="7143560" y="2094643"/>
            <a:ext cx="569387" cy="26688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ВОСПРИЯТИЕ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301054">
            <a:off x="7906512" y="2666842"/>
            <a:ext cx="569387" cy="2304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-233127"/>
            <a:ext cx="83582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7158" y="214290"/>
            <a:ext cx="856932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5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00174"/>
            <a:ext cx="8715436" cy="408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Выявить индивидуальные способности детей в развитии мелкой моторики.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Развивать тактильную чувствительность рук детей.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Сочетать игры и упражнения для тренировки пальцев с речью детей.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Вызвать интерес у родителей к развитию мелкой моторики у детей дома.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Привлечь родителей к изготовлению дидактических игр и пособий, способствующих развитию мелкой моторики рук. 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sz="3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72032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Активизация и совершенствование речи у детей с ТНР.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Появление и повышение у детей интереса к выполнению упражнений по развитию мелкой моторики.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Совершенствование у детей мелкой моторики, развитие глазомера, точности движений пальцев рук.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Умение детей самостоятельно продолжать выполнение поставленной задачи, контролировать собственные действия.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интереса у родителей к совместным пальчиковым играм с детьми, к развитию (совершенствованию) речи и  мелкой моторики у детей дома.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Пополнение развивающей среды группы.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500" b="1" dirty="0" smtClean="0">
                <a:ln w="635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Words>771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  ПРОЕКТ  «РАЗВИВАЕМ РЕЧЬ, ИГРАЯ В ПАЛЬЧИКОВЫЕ ИГРЫ»   </vt:lpstr>
      <vt:lpstr>Презентация PowerPoint</vt:lpstr>
      <vt:lpstr>Тип проекта:  творческий, практико-ориентированный  Участники проекта:  воспитанники старшей группы,  воспитатели, специалисты детского сада, родители.  Продолжительность:  долгосрочный: 1год </vt:lpstr>
      <vt:lpstr>ПРОБЛЕМА</vt:lpstr>
      <vt:lpstr>АКТУАЛЬНОСТЬ</vt:lpstr>
      <vt:lpstr> </vt:lpstr>
      <vt:lpstr>Презентация PowerPoint</vt:lpstr>
      <vt:lpstr>ПРЕДПОЛАГАЕМЫЙ РЕЗУЛЬТАТ</vt:lpstr>
      <vt:lpstr>ЭТАПЫ РЕАЛИЗАЦИИ ПРОЕКТА</vt:lpstr>
      <vt:lpstr>Презентация PowerPoint</vt:lpstr>
      <vt:lpstr>КОСУЛЬТАЦИЯ ДЛЯ РОДИТЕЛЕЙ</vt:lpstr>
      <vt:lpstr>Презентация PowerPoint</vt:lpstr>
      <vt:lpstr>Презентация PowerPoint</vt:lpstr>
      <vt:lpstr>ПАЛЬЧИКОВАЯ ГИМНАСТИКА</vt:lpstr>
      <vt:lpstr>РУЧНАЯ УМЕЛОСТЬ </vt:lpstr>
      <vt:lpstr>СПЕЦИАЛЬНО - ОРГАНИЗОВАННАЯ ДЕЯТЕЛЬНОСТЬ ПЕДАГОГА С ДЕТЬМИ</vt:lpstr>
      <vt:lpstr>Презентация PowerPoint</vt:lpstr>
      <vt:lpstr>САМОСТОЯТЕЛЬНАЯ ДЕЯТЕЛЬНОСТЬ  ДЕТЕЙ</vt:lpstr>
      <vt:lpstr>САМОСТОЯТЕЛЬНАЯ ДЕЯТЕЛЬНОСТЬ  ДЕТЕЙ</vt:lpstr>
      <vt:lpstr>Презентация PowerPoint</vt:lpstr>
      <vt:lpstr>РЕЗУЛЬТАТ ПРОЕКТА</vt:lpstr>
      <vt:lpstr> 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 чем больше мастерства в детской руке, тем умнее ребенок»                                                                                            Сухомлинский В.А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</dc:creator>
  <cp:lastModifiedBy>МБДОУ дс 47</cp:lastModifiedBy>
  <cp:revision>98</cp:revision>
  <dcterms:created xsi:type="dcterms:W3CDTF">2011-04-26T13:55:49Z</dcterms:created>
  <dcterms:modified xsi:type="dcterms:W3CDTF">2020-10-16T10:59:45Z</dcterms:modified>
</cp:coreProperties>
</file>