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256" r:id="rId2"/>
    <p:sldId id="257" r:id="rId3"/>
    <p:sldId id="261" r:id="rId4"/>
    <p:sldId id="258" r:id="rId5"/>
    <p:sldId id="260" r:id="rId6"/>
    <p:sldId id="259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80" y="1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ED1AD0-76CD-4203-87A3-5E987AC09899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DC834D-2CF5-4696-9D88-D795F25F61BA}">
      <dgm:prSet/>
      <dgm:spPr>
        <a:solidFill>
          <a:srgbClr val="FF0000"/>
        </a:solidFill>
      </dgm:spPr>
      <dgm:t>
        <a:bodyPr/>
        <a:lstStyle/>
        <a:p>
          <a:pPr rtl="0"/>
          <a:r>
            <a:rPr lang="ru-RU" dirty="0" smtClean="0"/>
            <a:t>Введение</a:t>
          </a:r>
          <a:endParaRPr lang="ru-RU" dirty="0"/>
        </a:p>
      </dgm:t>
    </dgm:pt>
    <dgm:pt modelId="{82131717-5FAF-42AF-AA64-7EAE305B1A79}" type="parTrans" cxnId="{CC92C613-F8E4-43FB-B772-25F4F07B1081}">
      <dgm:prSet/>
      <dgm:spPr/>
      <dgm:t>
        <a:bodyPr/>
        <a:lstStyle/>
        <a:p>
          <a:endParaRPr lang="ru-RU"/>
        </a:p>
      </dgm:t>
    </dgm:pt>
    <dgm:pt modelId="{6174E9B5-85C2-48F1-94F5-B26820F30D55}" type="sibTrans" cxnId="{CC92C613-F8E4-43FB-B772-25F4F07B1081}">
      <dgm:prSet/>
      <dgm:spPr/>
      <dgm:t>
        <a:bodyPr/>
        <a:lstStyle/>
        <a:p>
          <a:endParaRPr lang="ru-RU"/>
        </a:p>
      </dgm:t>
    </dgm:pt>
    <dgm:pt modelId="{9980864E-F94A-4732-B20C-D4D12E1BFB7B}">
      <dgm:prSet/>
      <dgm:spPr/>
      <dgm:t>
        <a:bodyPr/>
        <a:lstStyle/>
        <a:p>
          <a:endParaRPr lang="ru-RU"/>
        </a:p>
      </dgm:t>
    </dgm:pt>
    <dgm:pt modelId="{EAD9C0FF-D157-4477-9730-68193817AF77}" type="parTrans" cxnId="{A32608A2-BF75-46BC-98A8-5AC332106D79}">
      <dgm:prSet/>
      <dgm:spPr/>
      <dgm:t>
        <a:bodyPr/>
        <a:lstStyle/>
        <a:p>
          <a:endParaRPr lang="ru-RU"/>
        </a:p>
      </dgm:t>
    </dgm:pt>
    <dgm:pt modelId="{5E4C6A3E-13A2-4691-B4DD-BAE39D5C4F77}" type="sibTrans" cxnId="{A32608A2-BF75-46BC-98A8-5AC332106D79}">
      <dgm:prSet/>
      <dgm:spPr/>
      <dgm:t>
        <a:bodyPr/>
        <a:lstStyle/>
        <a:p>
          <a:endParaRPr lang="ru-RU"/>
        </a:p>
      </dgm:t>
    </dgm:pt>
    <dgm:pt modelId="{403FCBA7-9B02-4EFC-8A8E-B85025F0D43B}">
      <dgm:prSet/>
      <dgm:spPr/>
      <dgm:t>
        <a:bodyPr/>
        <a:lstStyle/>
        <a:p>
          <a:endParaRPr lang="ru-RU"/>
        </a:p>
      </dgm:t>
    </dgm:pt>
    <dgm:pt modelId="{9D87D289-50F2-4731-93BB-B99A2C79592D}" type="parTrans" cxnId="{30F340F3-B061-4380-85D5-5A442A774462}">
      <dgm:prSet/>
      <dgm:spPr/>
      <dgm:t>
        <a:bodyPr/>
        <a:lstStyle/>
        <a:p>
          <a:endParaRPr lang="ru-RU"/>
        </a:p>
      </dgm:t>
    </dgm:pt>
    <dgm:pt modelId="{C2727E61-7667-4F31-BEB2-855358572CBE}" type="sibTrans" cxnId="{30F340F3-B061-4380-85D5-5A442A774462}">
      <dgm:prSet/>
      <dgm:spPr/>
      <dgm:t>
        <a:bodyPr/>
        <a:lstStyle/>
        <a:p>
          <a:endParaRPr lang="ru-RU"/>
        </a:p>
      </dgm:t>
    </dgm:pt>
    <dgm:pt modelId="{77397BBA-FEB6-40D3-9524-8635B545CDAC}" type="pres">
      <dgm:prSet presAssocID="{10ED1AD0-76CD-4203-87A3-5E987AC0989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1D1CE3-7677-4FFF-BDED-112D8675C13F}" type="pres">
      <dgm:prSet presAssocID="{07DC834D-2CF5-4696-9D88-D795F25F61BA}" presName="centerShape" presStyleLbl="node0" presStyleIdx="0" presStyleCnt="1" custScaleX="65367" custScaleY="16239"/>
      <dgm:spPr/>
      <dgm:t>
        <a:bodyPr/>
        <a:lstStyle/>
        <a:p>
          <a:endParaRPr lang="ru-RU"/>
        </a:p>
      </dgm:t>
    </dgm:pt>
  </dgm:ptLst>
  <dgm:cxnLst>
    <dgm:cxn modelId="{7E511E4D-6093-4B7B-B944-659823102C89}" type="presOf" srcId="{07DC834D-2CF5-4696-9D88-D795F25F61BA}" destId="{B51D1CE3-7677-4FFF-BDED-112D8675C13F}" srcOrd="0" destOrd="0" presId="urn:microsoft.com/office/officeart/2005/8/layout/radial4"/>
    <dgm:cxn modelId="{30F340F3-B061-4380-85D5-5A442A774462}" srcId="{10ED1AD0-76CD-4203-87A3-5E987AC09899}" destId="{403FCBA7-9B02-4EFC-8A8E-B85025F0D43B}" srcOrd="1" destOrd="0" parTransId="{9D87D289-50F2-4731-93BB-B99A2C79592D}" sibTransId="{C2727E61-7667-4F31-BEB2-855358572CBE}"/>
    <dgm:cxn modelId="{56908317-EADC-4A1C-9FDB-974F191AF70A}" type="presOf" srcId="{10ED1AD0-76CD-4203-87A3-5E987AC09899}" destId="{77397BBA-FEB6-40D3-9524-8635B545CDAC}" srcOrd="0" destOrd="0" presId="urn:microsoft.com/office/officeart/2005/8/layout/radial4"/>
    <dgm:cxn modelId="{CC92C613-F8E4-43FB-B772-25F4F07B1081}" srcId="{10ED1AD0-76CD-4203-87A3-5E987AC09899}" destId="{07DC834D-2CF5-4696-9D88-D795F25F61BA}" srcOrd="0" destOrd="0" parTransId="{82131717-5FAF-42AF-AA64-7EAE305B1A79}" sibTransId="{6174E9B5-85C2-48F1-94F5-B26820F30D55}"/>
    <dgm:cxn modelId="{A32608A2-BF75-46BC-98A8-5AC332106D79}" srcId="{10ED1AD0-76CD-4203-87A3-5E987AC09899}" destId="{9980864E-F94A-4732-B20C-D4D12E1BFB7B}" srcOrd="2" destOrd="0" parTransId="{EAD9C0FF-D157-4477-9730-68193817AF77}" sibTransId="{5E4C6A3E-13A2-4691-B4DD-BAE39D5C4F77}"/>
    <dgm:cxn modelId="{78DEEFF4-212A-453E-BBBA-18F8C64C2E6D}" type="presParOf" srcId="{77397BBA-FEB6-40D3-9524-8635B545CDAC}" destId="{B51D1CE3-7677-4FFF-BDED-112D8675C13F}" srcOrd="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D1CE3-7677-4FFF-BDED-112D8675C13F}">
      <dsp:nvSpPr>
        <dsp:cNvPr id="0" name=""/>
        <dsp:cNvSpPr/>
      </dsp:nvSpPr>
      <dsp:spPr>
        <a:xfrm>
          <a:off x="609726" y="1977087"/>
          <a:ext cx="2301621" cy="571787"/>
        </a:xfrm>
        <a:prstGeom prst="ellipse">
          <a:avLst/>
        </a:prstGeom>
        <a:solidFill>
          <a:srgbClr val="FF000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Введение</a:t>
          </a:r>
          <a:endParaRPr lang="ru-RU" sz="2700" kern="1200" dirty="0"/>
        </a:p>
      </dsp:txBody>
      <dsp:txXfrm>
        <a:off x="946791" y="2060823"/>
        <a:ext cx="1627491" cy="4043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EAD48-6BE5-4529-B9B0-CB034E50EC2A}" type="datetimeFigureOut">
              <a:rPr lang="ru-RU" smtClean="0"/>
              <a:pPr/>
              <a:t>03.02.19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5A04A-3708-4998-9656-43406CB68E6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3350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5A04A-3708-4998-9656-43406CB68E6D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5A04A-3708-4998-9656-43406CB68E6D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8488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03.02.19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03.02.19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03.02.19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03.02.19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1916832"/>
            <a:ext cx="5105400" cy="1440160"/>
          </a:xfrm>
        </p:spPr>
        <p:txBody>
          <a:bodyPr lIns="216000" rIns="216000"/>
          <a:lstStyle/>
          <a:p>
            <a:r>
              <a:rPr lang="ru-RU" sz="2800" dirty="0" smtClean="0">
                <a:latin typeface="Bookman Old Style" pitchFamily="18" charset="0"/>
              </a:rPr>
              <a:t>ПРОЕКТ НА ТЕМУ:</a:t>
            </a:r>
            <a:br>
              <a:rPr lang="ru-RU" sz="2800" dirty="0" smtClean="0">
                <a:latin typeface="Bookman Old Style" pitchFamily="18" charset="0"/>
              </a:rPr>
            </a:br>
            <a:r>
              <a:rPr lang="ru-RU" sz="2800" dirty="0" smtClean="0">
                <a:latin typeface="Bookman Old Style" pitchFamily="18" charset="0"/>
              </a:rPr>
              <a:t> «Мой прадедушка- герой Советского Союза»</a:t>
            </a: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000" dirty="0" smtClean="0">
                <a:latin typeface="Bookman Old Style" pitchFamily="18" charset="0"/>
              </a:rPr>
              <a:t>Выполнила:</a:t>
            </a:r>
          </a:p>
          <a:p>
            <a:r>
              <a:rPr lang="ru-RU" sz="1000" dirty="0" smtClean="0">
                <a:latin typeface="Bookman Old Style" pitchFamily="18" charset="0"/>
              </a:rPr>
              <a:t>Обучающаяся </a:t>
            </a:r>
            <a:r>
              <a:rPr lang="ru-RU" sz="1000" dirty="0">
                <a:latin typeface="Bookman Old Style" pitchFamily="18" charset="0"/>
              </a:rPr>
              <a:t>3</a:t>
            </a:r>
            <a:r>
              <a:rPr lang="ru-RU" sz="1000" dirty="0" smtClean="0">
                <a:latin typeface="Bookman Old Style" pitchFamily="18" charset="0"/>
              </a:rPr>
              <a:t> класса А</a:t>
            </a:r>
          </a:p>
          <a:p>
            <a:r>
              <a:rPr lang="ru-RU" sz="1000" dirty="0" smtClean="0">
                <a:latin typeface="Bookman Old Style" pitchFamily="18" charset="0"/>
              </a:rPr>
              <a:t>Красовская</a:t>
            </a:r>
          </a:p>
          <a:p>
            <a:r>
              <a:rPr lang="ru-RU" sz="1000" dirty="0" smtClean="0">
                <a:latin typeface="Bookman Old Style" pitchFamily="18" charset="0"/>
              </a:rPr>
              <a:t>Полина</a:t>
            </a:r>
            <a:endParaRPr lang="ru-RU" sz="10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365104"/>
            <a:ext cx="7416824" cy="1584176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rgbClr val="FF0000"/>
                </a:solidFill>
              </a:rPr>
              <a:t>Лучами от стелы расходятся бюсты героев Никольского района на высоких  постаментах.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6376" cy="429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683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260649"/>
            <a:ext cx="3600400" cy="3923264"/>
          </a:xfrm>
        </p:spPr>
        <p:txBody>
          <a:bodyPr>
            <a:normAutofit/>
          </a:bodyPr>
          <a:lstStyle/>
          <a:p>
            <a:pPr algn="l"/>
            <a:r>
              <a:rPr lang="ru-RU" sz="1400" dirty="0">
                <a:solidFill>
                  <a:srgbClr val="FF0000"/>
                </a:solidFill>
              </a:rPr>
              <a:t>В мероприятии принимали участие почетные люди области</a:t>
            </a:r>
            <a:r>
              <a:rPr lang="ru-RU" sz="1400" dirty="0" smtClean="0">
                <a:solidFill>
                  <a:srgbClr val="FF0000"/>
                </a:solidFill>
              </a:rPr>
              <a:t>.</a:t>
            </a:r>
            <a:br>
              <a:rPr lang="ru-RU" sz="1400" dirty="0" smtClean="0">
                <a:solidFill>
                  <a:srgbClr val="FF0000"/>
                </a:solidFill>
              </a:rPr>
            </a:br>
            <a:r>
              <a:rPr lang="ru-RU" sz="1400" dirty="0">
                <a:solidFill>
                  <a:srgbClr val="FF0000"/>
                </a:solidFill>
              </a:rPr>
              <a:t/>
            </a:r>
            <a:br>
              <a:rPr lang="ru-RU" sz="1400" dirty="0">
                <a:solidFill>
                  <a:srgbClr val="FF0000"/>
                </a:solidFill>
              </a:rPr>
            </a:br>
            <a:r>
              <a:rPr lang="ru-RU" sz="1400" dirty="0">
                <a:solidFill>
                  <a:srgbClr val="FF0000"/>
                </a:solidFill>
              </a:rPr>
              <a:t/>
            </a:r>
            <a:br>
              <a:rPr lang="ru-RU" sz="1400" dirty="0">
                <a:solidFill>
                  <a:srgbClr val="FF0000"/>
                </a:solidFill>
              </a:rPr>
            </a:br>
            <a:r>
              <a:rPr lang="ru-RU" sz="1400" dirty="0">
                <a:solidFill>
                  <a:srgbClr val="FF0000"/>
                </a:solidFill>
              </a:rPr>
              <a:t> В память о Зимине Д.В. была объявлена минута молчания, затем участники мероприятия возложили венки и цветы к памятнику.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11960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989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6494704" cy="432047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Заключение.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10800000" flipV="1">
            <a:off x="827584" y="836712"/>
            <a:ext cx="6840760" cy="5904656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/>
              <a:t>Этот </a:t>
            </a:r>
            <a:r>
              <a:rPr lang="ru-RU" sz="1800" dirty="0"/>
              <a:t>проект многому меня научил, в том числе работа с источниками, </a:t>
            </a:r>
            <a:r>
              <a:rPr lang="ru-RU" sz="1800" dirty="0" smtClean="0"/>
              <a:t>материалов</a:t>
            </a:r>
            <a:r>
              <a:rPr lang="ru-RU" sz="1800" dirty="0"/>
              <a:t>, общительности. Беседа с дочерью героя (маминой тетей) Татьяной Дмитриевной, дала мне много интересного и полезного.</a:t>
            </a:r>
          </a:p>
          <a:p>
            <a:pPr algn="l"/>
            <a:r>
              <a:rPr lang="ru-RU" sz="1800" dirty="0"/>
              <a:t>                 Мы узнали , что наш прадедушка совершил героические поступки и стал полным кавалером ордена Славы.</a:t>
            </a:r>
          </a:p>
          <a:p>
            <a:pPr algn="l"/>
            <a:r>
              <a:rPr lang="ru-RU" sz="1800" dirty="0"/>
              <a:t>                  Мы родились в мирное время, серьезных газет не читаем, а все, что показывают по телевизору про </a:t>
            </a:r>
            <a:r>
              <a:rPr lang="ru-RU" sz="1800" dirty="0" smtClean="0"/>
              <a:t>войну , казалось </a:t>
            </a:r>
            <a:r>
              <a:rPr lang="ru-RU" sz="1800" dirty="0"/>
              <a:t>нам вымыслом. Но война прошлась по нашим семьям, как и по миллионам других семей. И мы должны и обязаны помнить подвиг наших родных, которые подарили нам жизнь и передать своим детям, внукам, правнукам память о Великой Победе.</a:t>
            </a:r>
          </a:p>
          <a:p>
            <a:pPr algn="l"/>
            <a:r>
              <a:rPr lang="ru-RU" sz="1800" b="1" dirty="0"/>
              <a:t>               Давайте рассказывать об этой справедливой войне, чтобы наши предки помнили.</a:t>
            </a:r>
          </a:p>
          <a:p>
            <a:pPr algn="l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677370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                              </a:t>
            </a:r>
            <a:endParaRPr lang="ru-RU" sz="4900" dirty="0">
              <a:latin typeface="Bookman Old Style" pitchFamily="18" charset="0"/>
            </a:endParaRPr>
          </a:p>
        </p:txBody>
      </p:sp>
      <p:pic>
        <p:nvPicPr>
          <p:cNvPr id="1026" name="Picture 2" descr="C:\Users\Админ\Desktop\Viber Images\image-814fd85248b5f70d1199c8145bb32052f33f00385871226fffb3ba3b0a46937f-V - коп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6330" y="1196752"/>
            <a:ext cx="1603227" cy="2052228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03306459"/>
              </p:ext>
            </p:extLst>
          </p:nvPr>
        </p:nvGraphicFramePr>
        <p:xfrm>
          <a:off x="4178300" y="1600200"/>
          <a:ext cx="352107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Овал 8"/>
          <p:cNvSpPr/>
          <p:nvPr/>
        </p:nvSpPr>
        <p:spPr>
          <a:xfrm>
            <a:off x="4572000" y="1268760"/>
            <a:ext cx="3312368" cy="23042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</a:rPr>
              <a:t>Цель проектной работы</a:t>
            </a:r>
            <a:r>
              <a:rPr lang="ru-RU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ru-RU" sz="1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Собрать информацию о том , какой вклад внес в приближение Победы мой прадедушка и изучить материал по теме исследования.</a:t>
            </a: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11" name="Прямая соединительная линия 10"/>
          <p:cNvCxnSpPr>
            <a:endCxn id="9" idx="4"/>
          </p:cNvCxnSpPr>
          <p:nvPr/>
        </p:nvCxnSpPr>
        <p:spPr>
          <a:xfrm flipH="1" flipV="1">
            <a:off x="6228184" y="3573016"/>
            <a:ext cx="72008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467544" y="1268760"/>
            <a:ext cx="3168352" cy="2448272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Актуальность темы:</a:t>
            </a:r>
          </a:p>
          <a:p>
            <a:pPr algn="ctr"/>
            <a:r>
              <a:rPr lang="ru-RU" sz="1400" dirty="0" smtClean="0"/>
              <a:t>Заключается в том , что с каждым годом становится все меньше участников и свидетелей тех страшных кровавых лет.</a:t>
            </a:r>
            <a:endParaRPr lang="ru-RU" sz="140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915816" y="3573016"/>
            <a:ext cx="1944216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1" name="Овал 1030"/>
          <p:cNvSpPr/>
          <p:nvPr/>
        </p:nvSpPr>
        <p:spPr>
          <a:xfrm>
            <a:off x="446634" y="3717032"/>
            <a:ext cx="4701429" cy="30243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Задачи исследования:</a:t>
            </a:r>
          </a:p>
          <a:p>
            <a:r>
              <a:rPr lang="ru-RU" sz="1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1.Главной задачей моего проекта является рассказ о моем прадедушке , который защищал нашу Родину от фашизма и внес свой вклад в Победу.</a:t>
            </a:r>
          </a:p>
          <a:p>
            <a:r>
              <a:rPr lang="ru-RU" sz="1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2.Работа с фотоархивом и документами семьи.</a:t>
            </a:r>
          </a:p>
          <a:p>
            <a:r>
              <a:rPr lang="ru-RU" sz="1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3.Сбор информации из бесед с родственниками семьи.</a:t>
            </a:r>
          </a:p>
          <a:p>
            <a:r>
              <a:rPr lang="ru-RU" sz="1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4.Обработка информации.</a:t>
            </a:r>
          </a:p>
          <a:p>
            <a:r>
              <a:rPr lang="ru-RU" sz="1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5.Консультация с учителем.</a:t>
            </a:r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32" name="Овал 1031"/>
          <p:cNvSpPr/>
          <p:nvPr/>
        </p:nvSpPr>
        <p:spPr>
          <a:xfrm>
            <a:off x="5148063" y="4159936"/>
            <a:ext cx="2730947" cy="229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Гипотеза:</a:t>
            </a:r>
          </a:p>
          <a:p>
            <a:pPr algn="ctr"/>
            <a:r>
              <a:rPr lang="ru-RU" sz="1200" dirty="0" smtClean="0"/>
              <a:t>Память о Великой Отечественной Войне будет сохранена , если каждый человек будет знать и помнить о войне и передавать это по наследству.</a:t>
            </a:r>
            <a:endParaRPr lang="ru-RU" sz="1200" dirty="0"/>
          </a:p>
        </p:txBody>
      </p:sp>
      <p:cxnSp>
        <p:nvCxnSpPr>
          <p:cNvPr id="1034" name="Прямая соединительная линия 1033"/>
          <p:cNvCxnSpPr>
            <a:stCxn id="1031" idx="7"/>
          </p:cNvCxnSpPr>
          <p:nvPr/>
        </p:nvCxnSpPr>
        <p:spPr>
          <a:xfrm flipV="1">
            <a:off x="4459555" y="4149080"/>
            <a:ext cx="1315671" cy="10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Прямая соединительная линия 1035"/>
          <p:cNvCxnSpPr/>
          <p:nvPr/>
        </p:nvCxnSpPr>
        <p:spPr>
          <a:xfrm flipV="1">
            <a:off x="6372200" y="4077072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Основная часть.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7239000" cy="554701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Главный поисковик Никольского района Александр </a:t>
            </a:r>
            <a:r>
              <a:rPr lang="ru-RU" sz="1800" dirty="0"/>
              <a:t>С</a:t>
            </a:r>
            <a:r>
              <a:rPr lang="ru-RU" sz="1800" dirty="0" smtClean="0"/>
              <a:t>ергеевич </a:t>
            </a:r>
            <a:r>
              <a:rPr lang="ru-RU" sz="1800" dirty="0" err="1" smtClean="0"/>
              <a:t>Закорюкин</a:t>
            </a:r>
            <a:r>
              <a:rPr lang="ru-RU" sz="1800" dirty="0" smtClean="0"/>
              <a:t> </a:t>
            </a:r>
          </a:p>
          <a:p>
            <a:r>
              <a:rPr lang="ru-RU" sz="1800" dirty="0" smtClean="0"/>
              <a:t>Сайт «Подвиг народа»</a:t>
            </a:r>
          </a:p>
          <a:p>
            <a:endParaRPr lang="ru-RU" sz="1800" dirty="0" smtClean="0"/>
          </a:p>
          <a:p>
            <a:r>
              <a:rPr lang="ru-RU" sz="1800" dirty="0" smtClean="0"/>
              <a:t>Наградные листы</a:t>
            </a:r>
          </a:p>
          <a:p>
            <a:endParaRPr lang="ru-RU" sz="1800" dirty="0"/>
          </a:p>
        </p:txBody>
      </p:sp>
      <p:sp>
        <p:nvSpPr>
          <p:cNvPr id="7" name="Стрелка вниз 6"/>
          <p:cNvSpPr/>
          <p:nvPr/>
        </p:nvSpPr>
        <p:spPr>
          <a:xfrm>
            <a:off x="2411760" y="1268760"/>
            <a:ext cx="4846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2411760" y="1916832"/>
            <a:ext cx="4846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73360" y="675112"/>
            <a:ext cx="3456384" cy="7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87000" y="-16383000"/>
            <a:ext cx="8278200" cy="1103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7239000" cy="619508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Местный житель Шевченко А.М.</a:t>
            </a:r>
          </a:p>
          <a:p>
            <a:endParaRPr lang="ru-RU" sz="2000" dirty="0"/>
          </a:p>
          <a:p>
            <a:r>
              <a:rPr lang="ru-RU" sz="2000" dirty="0" smtClean="0"/>
              <a:t>Дочь Зимина Д.В. (Федотова Татьяна Дмитриевна).</a:t>
            </a:r>
          </a:p>
          <a:p>
            <a:r>
              <a:rPr lang="ru-RU" sz="1600" dirty="0"/>
              <a:t>Родился он 7 ноября 1924года в селе </a:t>
            </a:r>
            <a:r>
              <a:rPr lang="ru-RU" sz="1600" dirty="0" err="1"/>
              <a:t>Ильмино</a:t>
            </a:r>
            <a:r>
              <a:rPr lang="ru-RU" sz="1600" dirty="0"/>
              <a:t> Городищенского уезда Пензенской губернии, ныне Никольского района Пензенской области. Русский , из семьи крестьян. Среди </a:t>
            </a:r>
            <a:r>
              <a:rPr lang="ru-RU" sz="1600" dirty="0" err="1"/>
              <a:t>ильминских</a:t>
            </a:r>
            <a:r>
              <a:rPr lang="ru-RU" sz="1600" dirty="0"/>
              <a:t>  традиционских промыслов преобладали связанные с лесом, в частности, </a:t>
            </a:r>
            <a:r>
              <a:rPr lang="ru-RU" sz="1600" b="1" dirty="0"/>
              <a:t>производство рогож, циновок и кулей</a:t>
            </a:r>
            <a:r>
              <a:rPr lang="ru-RU" sz="1600" dirty="0"/>
              <a:t>, этому Зимин обучался с детства. Работал прицепщиком в колхозе </a:t>
            </a:r>
            <a:r>
              <a:rPr lang="ru-RU" sz="1600" dirty="0" smtClean="0"/>
              <a:t>в родном </a:t>
            </a:r>
            <a:r>
              <a:rPr lang="ru-RU" sz="1600" dirty="0"/>
              <a:t>селе</a:t>
            </a:r>
            <a:r>
              <a:rPr lang="ru-RU" sz="1600" dirty="0" smtClean="0"/>
              <a:t>.</a:t>
            </a:r>
          </a:p>
          <a:p>
            <a:r>
              <a:rPr lang="ru-RU" sz="1600" dirty="0"/>
              <a:t> С началом Великой Отечественной Войны в августе 1942г. призван в Красную Армию </a:t>
            </a:r>
            <a:r>
              <a:rPr lang="ru-RU" sz="1600" dirty="0" err="1" smtClean="0"/>
              <a:t>Большевьясским</a:t>
            </a:r>
            <a:r>
              <a:rPr lang="ru-RU" sz="1600" dirty="0" smtClean="0"/>
              <a:t> </a:t>
            </a:r>
            <a:r>
              <a:rPr lang="ru-RU" sz="1600" dirty="0"/>
              <a:t>районным военкоматом Пензенской области. На фронтах ВОВ с марта 1943г, участник Курской битвы , битвы за Днепр</a:t>
            </a:r>
            <a:r>
              <a:rPr lang="ru-RU" sz="1600" dirty="0" smtClean="0"/>
              <a:t>...</a:t>
            </a:r>
          </a:p>
          <a:p>
            <a:r>
              <a:rPr lang="ru-RU" sz="1600" b="1" dirty="0"/>
              <a:t>Первый орден </a:t>
            </a:r>
            <a:r>
              <a:rPr lang="ru-RU" sz="1600" dirty="0"/>
              <a:t>Славы 3-й степени Дмитрий Васильевич получил на 1-м Украинском фронте. Подвиг по-солдатски кратко описан так: "Рядовой Зимин, участвуя в зимних наступательных боях 1944г, проявил образцы мужества и отваги. В </a:t>
            </a:r>
            <a:r>
              <a:rPr lang="ru-RU" sz="1600" dirty="0" smtClean="0"/>
              <a:t>трудных боевых </a:t>
            </a:r>
            <a:r>
              <a:rPr lang="ru-RU" sz="1600" dirty="0"/>
              <a:t>условиях, не считаясь со временем, днями на снегу и морозе выслеживал противника, из своей снайперской винтовки истребил 25 немецких солдат и офицеров</a:t>
            </a:r>
            <a:r>
              <a:rPr lang="ru-RU" sz="1600" dirty="0" smtClean="0"/>
              <a:t>.</a:t>
            </a:r>
          </a:p>
          <a:p>
            <a:r>
              <a:rPr lang="ru-RU" sz="1600" dirty="0"/>
              <a:t> </a:t>
            </a:r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</p:txBody>
      </p:sp>
      <p:sp>
        <p:nvSpPr>
          <p:cNvPr id="6" name="Стрелка вниз 5"/>
          <p:cNvSpPr/>
          <p:nvPr/>
        </p:nvSpPr>
        <p:spPr>
          <a:xfrm>
            <a:off x="3059832" y="620688"/>
            <a:ext cx="4846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7239000" cy="6172696"/>
          </a:xfrm>
        </p:spPr>
        <p:txBody>
          <a:bodyPr>
            <a:normAutofit/>
          </a:bodyPr>
          <a:lstStyle/>
          <a:p>
            <a:r>
              <a:rPr lang="ru-RU" sz="1600" b="1" dirty="0"/>
              <a:t>Второй орден Славы </a:t>
            </a:r>
            <a:r>
              <a:rPr lang="ru-RU" sz="1400" dirty="0"/>
              <a:t>Зимин , уже сержант, на 4-м Украинском фронте получил за подвиг, совершенный 18 сентября 1944года. Именно в этот день, как сказано в наградном листе, Дмитрий Васильевич участвовал в бою за высоту 777, что находилась около села Пшибушев в Львовской области</a:t>
            </a:r>
            <a:r>
              <a:rPr lang="ru-RU" sz="1400" dirty="0" smtClean="0"/>
              <a:t>. Группа </a:t>
            </a:r>
            <a:r>
              <a:rPr lang="ru-RU" sz="1400" dirty="0"/>
              <a:t>бойцов в составе сержанта Зимина и трех красноармейцев пробралась в тыл врага, они выждали момент, когда основными силами ударили наши подразделения с фронта, затем, напали на штаб с тыла, отчего враг растерялся и начал метаться из стороны в </a:t>
            </a:r>
            <a:r>
              <a:rPr lang="ru-RU" sz="1400" dirty="0" smtClean="0"/>
              <a:t>сторону , натыкаясь </a:t>
            </a:r>
            <a:r>
              <a:rPr lang="ru-RU" sz="1400" dirty="0"/>
              <a:t>на храбрых воинов. Весь немецкий штаб в результате был разгромлен. "В этом бою, - говорится в наградном листе,- сержант Зимин лично истребил 5 немецких солдат и </a:t>
            </a:r>
            <a:r>
              <a:rPr lang="ru-RU" sz="1400" dirty="0" smtClean="0"/>
              <a:t>офицеров».</a:t>
            </a:r>
          </a:p>
          <a:p>
            <a:r>
              <a:rPr lang="ru-RU" sz="1600" b="1" dirty="0"/>
              <a:t>Третий орден </a:t>
            </a:r>
            <a:r>
              <a:rPr lang="ru-RU" sz="1400" dirty="0"/>
              <a:t>Славы Зимин получил как "дисциплинированный" боец , в ноябре 1944г., получивший тяжелейшие ранения: осколками был буквально разворочен весь живот. Сначала бойца посчитали убитым, но через несколько часов обнаружили признаки жизни и эвакуировали в госпиталь. Это был настоящий подвиг! Человек не сдался, проявил волю к жизни, не склонил головы под ударами судьбы и встал на ноги! За отвагу и храбрость, проявленные в боях с немецкими захватчиками в ВОВ, Указом Президиума Верховного Совета СССР от 6 ноября 1947г сержант Зимин Д.В</a:t>
            </a:r>
            <a:r>
              <a:rPr lang="ru-RU" sz="1400" dirty="0" smtClean="0"/>
              <a:t>. награжден </a:t>
            </a:r>
            <a:r>
              <a:rPr lang="ru-RU" sz="1400" dirty="0"/>
              <a:t>орденом Славы 3-й степени</a:t>
            </a:r>
            <a:r>
              <a:rPr lang="ru-RU" sz="1400" dirty="0" smtClean="0"/>
              <a:t>.</a:t>
            </a:r>
          </a:p>
          <a:p>
            <a:r>
              <a:rPr lang="ru-RU" sz="1400" dirty="0"/>
              <a:t> Шли годы... Наконец, приказом Министра обороны Российской Федерации от 13 сентября 1996г. Дмитрий Васильевич Зимин был </a:t>
            </a:r>
            <a:r>
              <a:rPr lang="ru-RU" sz="1400" dirty="0" err="1"/>
              <a:t>пренагражден</a:t>
            </a:r>
            <a:r>
              <a:rPr lang="ru-RU" sz="1400" dirty="0"/>
              <a:t> орденом Славы 1-й степени , став полным кавалером ордена </a:t>
            </a:r>
            <a:r>
              <a:rPr lang="ru-RU" sz="1400" dirty="0" err="1"/>
              <a:t>Славы.И</a:t>
            </a:r>
            <a:r>
              <a:rPr lang="ru-RU" sz="1400" dirty="0"/>
              <a:t> случилось это через десять лет после смерти героя.</a:t>
            </a:r>
            <a:endParaRPr lang="ru-RU" sz="1400" dirty="0" smtClean="0"/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260648"/>
            <a:ext cx="7228656" cy="61950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1259632" y="764704"/>
            <a:ext cx="5832648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ОРДЕН СЛАВЫ: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Состоит из трех степеней (высшая степень :1-я)</a:t>
            </a:r>
          </a:p>
          <a:p>
            <a:pPr algn="ctr"/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Награждение производится последовательно</a:t>
            </a: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2411760" y="2132856"/>
            <a:ext cx="216024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175956" y="1916832"/>
            <a:ext cx="0" cy="2160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580112" y="2132856"/>
            <a:ext cx="288032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043608" y="2564904"/>
            <a:ext cx="252028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Сначала третьей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788024" y="2492896"/>
            <a:ext cx="2448272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Затем второй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259632" y="4077072"/>
            <a:ext cx="597666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И, наконец , первой степенью!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7239000" cy="6195088"/>
          </a:xfrm>
        </p:spPr>
        <p:txBody>
          <a:bodyPr>
            <a:normAutofit lnSpcReduction="10000"/>
          </a:bodyPr>
          <a:lstStyle/>
          <a:p>
            <a:r>
              <a:rPr lang="ru-RU" sz="2000" dirty="0"/>
              <a:t>Больше года Зимин лечился в Киевском окружном военном госпитале. В конце 1945г он был </a:t>
            </a:r>
            <a:r>
              <a:rPr lang="ru-RU" sz="2000" dirty="0" smtClean="0"/>
              <a:t>демобилизован </a:t>
            </a:r>
            <a:r>
              <a:rPr lang="ru-RU" sz="2000" dirty="0"/>
              <a:t>по инвалидности и вернулся в родное село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 Работал пастухом в колхозе имени Ленина, с 1970г-конюхом в сельской школе. Долгими деревенскими зимними вечерами подрабатывал тем, чему научился в детстве- ткал рогожки. Опять же свое </a:t>
            </a:r>
            <a:r>
              <a:rPr lang="ru-RU" sz="2000" dirty="0" smtClean="0"/>
              <a:t>хозяйство</a:t>
            </a:r>
            <a:r>
              <a:rPr lang="ru-RU" sz="2000" dirty="0"/>
              <a:t>, скотина. Никогда спокойно не сидел- работал, работал, работал</a:t>
            </a:r>
            <a:r>
              <a:rPr lang="ru-RU" sz="2000" dirty="0" smtClean="0"/>
              <a:t>...</a:t>
            </a:r>
          </a:p>
          <a:p>
            <a:r>
              <a:rPr lang="ru-RU" sz="2000" dirty="0"/>
              <a:t> В 1984г Дмитрий Васильевич вышел на пенсию, но мало что в жизни изменилось. Сельская жизнь- это одна большая работа, растянутая на десятилетия, нам, горожанам, ее не понять и не осилить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 Отработал свое и отвоевался Зимин 7 октября 1986 года. Красными знаменами стояли осенние клены, тихо плакали родня и соседи. </a:t>
            </a:r>
            <a:r>
              <a:rPr lang="ru-RU" sz="2000" dirty="0" smtClean="0"/>
              <a:t>Похоронили его </a:t>
            </a:r>
            <a:r>
              <a:rPr lang="ru-RU" sz="2000" dirty="0"/>
              <a:t>на сельском кладбище. Могила- самая простая: омывают ее дожди, сушит солнце, ласкает ветер. А вокруг - Россия, которую он защищал, не щадя живота своего.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28656" cy="864096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2000" dirty="0">
                <a:solidFill>
                  <a:srgbClr val="FF0000"/>
                </a:solidFill>
              </a:rPr>
              <a:t>На центральной площади города Никольска </a:t>
            </a:r>
            <a:r>
              <a:rPr lang="ru-RU" sz="2200" dirty="0">
                <a:solidFill>
                  <a:srgbClr val="FF0000"/>
                </a:solidFill>
              </a:rPr>
              <a:t>21 июля 2018г </a:t>
            </a:r>
            <a:r>
              <a:rPr lang="ru-RU" sz="2000" dirty="0">
                <a:solidFill>
                  <a:srgbClr val="FF0000"/>
                </a:solidFill>
              </a:rPr>
              <a:t>прошло торжественное открытие бюста полного кавалера ордена Славы Зимина Дмитрия Васильевича.</a:t>
            </a:r>
          </a:p>
        </p:txBody>
      </p:sp>
      <p:pic>
        <p:nvPicPr>
          <p:cNvPr id="4098" name="Picture 2" descr="C:\Users\Админ\Desktop\Viber Images\IMG-0a72fa4b29cf477ff37699b7d8496b02-V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40" y="1196975"/>
            <a:ext cx="7169911" cy="309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rot="10800000" flipV="1">
            <a:off x="581022" y="4612942"/>
            <a:ext cx="71756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Описание мемориала :Общая композиция находится на постаменте. В центре композиции находится вечный огонь</a:t>
            </a:r>
            <a:r>
              <a:rPr lang="ru-RU" dirty="0" smtClean="0"/>
              <a:t>.</a:t>
            </a:r>
          </a:p>
          <a:p>
            <a:r>
              <a:rPr lang="ru-RU" dirty="0"/>
              <a:t> В центральной части- </a:t>
            </a:r>
            <a:r>
              <a:rPr lang="ru-RU" dirty="0" smtClean="0"/>
              <a:t>стела</a:t>
            </a:r>
            <a:r>
              <a:rPr lang="ru-RU" dirty="0"/>
              <a:t>, на барельефе которой изображены советские люди, провожающие отцов, сыновей и братьев на фронт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10800000" flipV="1">
            <a:off x="251520" y="5013176"/>
            <a:ext cx="7070768" cy="864096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FF0000"/>
                </a:solidFill>
                <a:cs typeface="Microsoft Tai Le" panose="020B0502040204020203" pitchFamily="34" charset="0"/>
              </a:rPr>
              <a:t>В центральной части- </a:t>
            </a:r>
            <a:r>
              <a:rPr lang="ru-RU" sz="1800" dirty="0" smtClean="0">
                <a:solidFill>
                  <a:srgbClr val="FF0000"/>
                </a:solidFill>
                <a:cs typeface="Microsoft Tai Le" panose="020B0502040204020203" pitchFamily="34" charset="0"/>
              </a:rPr>
              <a:t>стела</a:t>
            </a:r>
            <a:r>
              <a:rPr lang="ru-RU" sz="1800" dirty="0">
                <a:solidFill>
                  <a:srgbClr val="FF0000"/>
                </a:solidFill>
                <a:cs typeface="Microsoft Tai Le" panose="020B0502040204020203" pitchFamily="34" charset="0"/>
              </a:rPr>
              <a:t>, на барельефе которой изображены советские люди, провожающие отцов, сыновей и братьев на фронт.</a:t>
            </a:r>
            <a:br>
              <a:rPr lang="ru-RU" sz="1800" dirty="0">
                <a:solidFill>
                  <a:srgbClr val="FF0000"/>
                </a:solidFill>
                <a:cs typeface="Microsoft Tai Le" panose="020B0502040204020203" pitchFamily="34" charset="0"/>
              </a:rPr>
            </a:br>
            <a:endParaRPr lang="ru-RU" sz="1800" dirty="0">
              <a:solidFill>
                <a:srgbClr val="FF0000"/>
              </a:solidFill>
              <a:cs typeface="Microsoft Tai Le" panose="020B0502040204020203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781236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33626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299</TotalTime>
  <Words>1022</Words>
  <Application>Microsoft Office PowerPoint</Application>
  <PresentationFormat>Экран (4:3)</PresentationFormat>
  <Paragraphs>58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ПРОЕКТ НА ТЕМУ:  «Мой прадедушка- герой Советского Союза»</vt:lpstr>
      <vt:lpstr>                                                  </vt:lpstr>
      <vt:lpstr>  Основная часть.</vt:lpstr>
      <vt:lpstr>Презентация PowerPoint</vt:lpstr>
      <vt:lpstr>Презентация PowerPoint</vt:lpstr>
      <vt:lpstr>Презентация PowerPoint</vt:lpstr>
      <vt:lpstr>Презентация PowerPoint</vt:lpstr>
      <vt:lpstr> На центральной площади города Никольска 21 июля 2018г прошло торжественное открытие бюста полного кавалера ордена Славы Зимина Дмитрия Васильевича.</vt:lpstr>
      <vt:lpstr>В центральной части- стела, на барельефе которой изображены советские люди, провожающие отцов, сыновей и братьев на фронт. </vt:lpstr>
      <vt:lpstr>Лучами от стелы расходятся бюсты героев Никольского района на высоких  постаментах.</vt:lpstr>
      <vt:lpstr>В мероприятии принимали участие почетные люди области.    В память о Зимине Д.В. была объявлена минута молчания, затем участники мероприятия возложили венки и цветы к памятнику.</vt:lpstr>
      <vt:lpstr>Заключение.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Бактерии</dc:title>
  <dc:creator>Админ</dc:creator>
  <cp:lastModifiedBy>Даниил</cp:lastModifiedBy>
  <cp:revision>34</cp:revision>
  <dcterms:modified xsi:type="dcterms:W3CDTF">2019-02-03T14:31:21Z</dcterms:modified>
</cp:coreProperties>
</file>